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624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AF1DC"/>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AF1DC"/>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AF1DC"/>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AF1DC"/>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AF1DC"/>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AF1DC"/>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AF1DC"/>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AF1DC"/>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AF1DC"/>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AF1DC"/>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AF1DC"/>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AF1DC"/>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664607"/>
            <a:ext cx="8096845" cy="425291"/>
          </a:xfrm>
          <a:prstGeom prst="rect">
            <a:avLst/>
          </a:prstGeom>
          <a:noFill/>
          <a:ln/>
        </p:spPr>
        <p:txBody>
          <a:bodyPr wrap="none" lIns="0" tIns="0" rIns="0" bIns="0" rtlCol="0" anchor="t"/>
          <a:lstStyle/>
          <a:p>
            <a:pPr marL="0" indent="0" algn="l">
              <a:lnSpc>
                <a:spcPts val="3300"/>
              </a:lnSpc>
              <a:buNone/>
            </a:pPr>
            <a:r>
              <a:rPr lang="en-US" sz="2650" b="1" u="sng" dirty="0">
                <a:solidFill>
                  <a:srgbClr val="000000"/>
                </a:solidFill>
                <a:latin typeface="Arial" panose="020B0604020202020204" pitchFamily="34" charset="0"/>
                <a:ea typeface="Inter Bold" pitchFamily="34" charset="-122"/>
                <a:cs typeface="Arial" panose="020B0604020202020204" pitchFamily="34" charset="0"/>
              </a:rPr>
              <a:t>Advertising Performance Intelligence Dashboard</a:t>
            </a:r>
            <a:endParaRPr lang="en-US" sz="2650"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4492228" y="1430060"/>
            <a:ext cx="5645825" cy="3754041"/>
          </a:xfrm>
          <a:prstGeom prst="rect">
            <a:avLst/>
          </a:prstGeom>
        </p:spPr>
      </p:pic>
      <p:sp>
        <p:nvSpPr>
          <p:cNvPr id="4" name="Text 1"/>
          <p:cNvSpPr/>
          <p:nvPr/>
        </p:nvSpPr>
        <p:spPr>
          <a:xfrm>
            <a:off x="793790" y="5375434"/>
            <a:ext cx="13042821"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72525"/>
                </a:solidFill>
                <a:latin typeface="Arial" panose="020B0604020202020204" pitchFamily="34" charset="0"/>
                <a:ea typeface="Inter" pitchFamily="34" charset="-122"/>
                <a:cs typeface="Arial" panose="020B0604020202020204" pitchFamily="34" charset="0"/>
              </a:rPr>
              <a:t>Index:-</a:t>
            </a:r>
            <a:endParaRPr lang="en-US" sz="1300" dirty="0">
              <a:latin typeface="Arial" panose="020B0604020202020204" pitchFamily="34" charset="0"/>
              <a:cs typeface="Arial" panose="020B0604020202020204" pitchFamily="34" charset="0"/>
            </a:endParaRPr>
          </a:p>
        </p:txBody>
      </p:sp>
      <p:sp>
        <p:nvSpPr>
          <p:cNvPr id="5" name="Text 2"/>
          <p:cNvSpPr/>
          <p:nvPr/>
        </p:nvSpPr>
        <p:spPr>
          <a:xfrm>
            <a:off x="793790" y="5902762"/>
            <a:ext cx="13042821" cy="1275398"/>
          </a:xfrm>
          <a:prstGeom prst="rect">
            <a:avLst/>
          </a:prstGeom>
          <a:noFill/>
          <a:ln/>
        </p:spPr>
        <p:txBody>
          <a:bodyPr wrap="square" lIns="0" tIns="0" rIns="0" bIns="0" rtlCol="0" anchor="t"/>
          <a:lstStyle/>
          <a:p>
            <a:pPr marL="0" indent="0" algn="l">
              <a:lnSpc>
                <a:spcPts val="2500"/>
              </a:lnSpc>
              <a:buNone/>
            </a:pPr>
            <a:r>
              <a:rPr lang="en-US" sz="2000" b="1" dirty="0">
                <a:solidFill>
                  <a:srgbClr val="000000"/>
                </a:solidFill>
                <a:latin typeface="Arial" panose="020B0604020202020204" pitchFamily="34" charset="0"/>
                <a:ea typeface="Inter Bold" pitchFamily="34" charset="-122"/>
                <a:cs typeface="Arial" panose="020B0604020202020204" pitchFamily="34" charset="0"/>
              </a:rPr>
              <a:t>1. Business Problem &amp; Objective 2. Data Overview &amp; Data Modeling Approach3. Key KPIs Framework 4. Executive Overview Dashboard 5. Portfolio Performance Analysis 6. Campaign Performance Insights 7. Keyword Performance Analysis 8. Wasted Spend &amp; Budget Leakage 9. Business Insights 10. Conclusion &amp; Next Steps</a:t>
            </a:r>
            <a:endParaRPr lang="en-US" sz="2000" dirty="0">
              <a:latin typeface="Arial" panose="020B0604020202020204" pitchFamily="34" charset="0"/>
              <a:cs typeface="Arial" panose="020B0604020202020204" pitchFamily="34" charset="0"/>
            </a:endParaRPr>
          </a:p>
        </p:txBody>
      </p:sp>
      <p:sp>
        <p:nvSpPr>
          <p:cNvPr id="6" name="Text 3"/>
          <p:cNvSpPr/>
          <p:nvPr/>
        </p:nvSpPr>
        <p:spPr>
          <a:xfrm>
            <a:off x="793790" y="7246144"/>
            <a:ext cx="9518094" cy="318849"/>
          </a:xfrm>
          <a:prstGeom prst="rect">
            <a:avLst/>
          </a:prstGeom>
          <a:noFill/>
          <a:ln/>
        </p:spPr>
        <p:txBody>
          <a:bodyPr wrap="none" lIns="0" tIns="0" rIns="0" bIns="0" rtlCol="0" anchor="t"/>
          <a:lstStyle/>
          <a:p>
            <a:pPr marL="0" indent="0" algn="l">
              <a:lnSpc>
                <a:spcPts val="2500"/>
              </a:lnSpc>
              <a:buNone/>
            </a:pPr>
            <a:r>
              <a:rPr lang="en-US" sz="2000" b="1" dirty="0">
                <a:solidFill>
                  <a:srgbClr val="000000"/>
                </a:solidFill>
                <a:latin typeface="Arial" panose="020B0604020202020204" pitchFamily="34" charset="0"/>
                <a:ea typeface="Inter Bold" pitchFamily="34" charset="-122"/>
                <a:cs typeface="Arial" panose="020B0604020202020204" pitchFamily="34" charset="0"/>
              </a:rPr>
              <a:t>Created By – Ashutosh Rawat </a:t>
            </a:r>
            <a:r>
              <a:rPr lang="en-US" sz="2000" b="1" u="sng" dirty="0">
                <a:solidFill>
                  <a:srgbClr val="000000"/>
                </a:solidFill>
                <a:latin typeface="Arial" panose="020B0604020202020204" pitchFamily="34" charset="0"/>
                <a:ea typeface="Inter Bold" pitchFamily="34" charset="-122"/>
                <a:cs typeface="Arial" panose="020B0604020202020204" pitchFamily="34" charset="0"/>
              </a:rPr>
              <a:t>Data Analyst- Digi Aansh Ecommerce Services</a:t>
            </a:r>
            <a:endParaRPr lang="en-US" sz="2000" dirty="0">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80098" y="612934"/>
            <a:ext cx="8549283" cy="626864"/>
          </a:xfrm>
          <a:prstGeom prst="rect">
            <a:avLst/>
          </a:prstGeom>
          <a:noFill/>
          <a:ln/>
        </p:spPr>
        <p:txBody>
          <a:bodyPr wrap="none" lIns="0" tIns="0" rIns="0" bIns="0" rtlCol="0" anchor="t"/>
          <a:lstStyle/>
          <a:p>
            <a:pPr marL="0" indent="0" algn="l">
              <a:lnSpc>
                <a:spcPts val="4900"/>
              </a:lnSpc>
              <a:buNone/>
            </a:pPr>
            <a:r>
              <a:rPr lang="en-US" sz="3900" b="1" u="sng" dirty="0">
                <a:solidFill>
                  <a:srgbClr val="000000"/>
                </a:solidFill>
                <a:latin typeface="Arial" panose="020B0604020202020204" pitchFamily="34" charset="0"/>
                <a:ea typeface="Inter Bold" pitchFamily="34" charset="-122"/>
                <a:cs typeface="Arial" panose="020B0604020202020204" pitchFamily="34" charset="0"/>
              </a:rPr>
              <a:t>Customer intent With Spend Sense</a:t>
            </a:r>
            <a:endParaRPr lang="en-US" sz="3900"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780098" y="1640919"/>
            <a:ext cx="11763137" cy="2882741"/>
          </a:xfrm>
          <a:prstGeom prst="rect">
            <a:avLst/>
          </a:prstGeom>
        </p:spPr>
      </p:pic>
      <p:sp>
        <p:nvSpPr>
          <p:cNvPr id="4" name="Text 1"/>
          <p:cNvSpPr/>
          <p:nvPr/>
        </p:nvSpPr>
        <p:spPr>
          <a:xfrm>
            <a:off x="780098" y="4824532"/>
            <a:ext cx="10294858" cy="375999"/>
          </a:xfrm>
          <a:prstGeom prst="rect">
            <a:avLst/>
          </a:prstGeom>
          <a:noFill/>
          <a:ln/>
        </p:spPr>
        <p:txBody>
          <a:bodyPr wrap="none" lIns="0" tIns="0" rIns="0" bIns="0" rtlCol="0" anchor="t"/>
          <a:lstStyle/>
          <a:p>
            <a:pPr marL="0" indent="0" algn="l">
              <a:lnSpc>
                <a:spcPts val="2950"/>
              </a:lnSpc>
              <a:buNone/>
            </a:pPr>
            <a:r>
              <a:rPr lang="en-US" sz="1600" b="1" dirty="0">
                <a:solidFill>
                  <a:srgbClr val="000000"/>
                </a:solidFill>
                <a:latin typeface="Arial" panose="020B0604020202020204" pitchFamily="34" charset="0"/>
                <a:ea typeface="Inter Bold" pitchFamily="34" charset="-122"/>
                <a:cs typeface="Arial" panose="020B0604020202020204" pitchFamily="34" charset="0"/>
              </a:rPr>
              <a:t>KEYWORD SPEND vs ACOS (Left Scatter)High Spend ≠ High Efficiency</a:t>
            </a:r>
            <a:endParaRPr lang="en-US" sz="1600" dirty="0">
              <a:latin typeface="Arial" panose="020B0604020202020204" pitchFamily="34" charset="0"/>
              <a:cs typeface="Arial" panose="020B0604020202020204" pitchFamily="34" charset="0"/>
            </a:endParaRPr>
          </a:p>
        </p:txBody>
      </p:sp>
      <p:sp>
        <p:nvSpPr>
          <p:cNvPr id="5" name="Text 2"/>
          <p:cNvSpPr/>
          <p:nvPr/>
        </p:nvSpPr>
        <p:spPr>
          <a:xfrm>
            <a:off x="780098" y="5280660"/>
            <a:ext cx="10978158" cy="375999"/>
          </a:xfrm>
          <a:prstGeom prst="rect">
            <a:avLst/>
          </a:prstGeom>
          <a:noFill/>
          <a:ln/>
        </p:spPr>
        <p:txBody>
          <a:bodyPr wrap="none" lIns="0" tIns="0" rIns="0" bIns="0" rtlCol="0" anchor="t"/>
          <a:lstStyle/>
          <a:p>
            <a:pPr marL="0" indent="0" algn="l">
              <a:lnSpc>
                <a:spcPts val="2950"/>
              </a:lnSpc>
              <a:buNone/>
            </a:pPr>
            <a:r>
              <a:rPr lang="en-US" sz="1600" b="1" dirty="0">
                <a:solidFill>
                  <a:srgbClr val="000000"/>
                </a:solidFill>
                <a:latin typeface="Arial" panose="020B0604020202020204" pitchFamily="34" charset="0"/>
                <a:ea typeface="Inter Bold" pitchFamily="34" charset="-122"/>
                <a:cs typeface="Arial" panose="020B0604020202020204" pitchFamily="34" charset="0"/>
              </a:rPr>
              <a:t>Several high-spend keywords (₹2K–₹3.5K) are operating at 50–95% ACOS.</a:t>
            </a:r>
            <a:endParaRPr lang="en-US" sz="1600" dirty="0">
              <a:latin typeface="Arial" panose="020B0604020202020204" pitchFamily="34" charset="0"/>
              <a:cs typeface="Arial" panose="020B0604020202020204" pitchFamily="34" charset="0"/>
            </a:endParaRPr>
          </a:p>
        </p:txBody>
      </p:sp>
      <p:sp>
        <p:nvSpPr>
          <p:cNvPr id="6" name="Text 3"/>
          <p:cNvSpPr/>
          <p:nvPr/>
        </p:nvSpPr>
        <p:spPr>
          <a:xfrm>
            <a:off x="780097" y="5700679"/>
            <a:ext cx="13070205" cy="1879997"/>
          </a:xfrm>
          <a:prstGeom prst="rect">
            <a:avLst/>
          </a:prstGeom>
          <a:noFill/>
          <a:ln/>
        </p:spPr>
        <p:txBody>
          <a:bodyPr wrap="square" lIns="0" tIns="0" rIns="0" bIns="0" rtlCol="0" anchor="t"/>
          <a:lstStyle/>
          <a:p>
            <a:pPr marL="0" indent="0" algn="l">
              <a:lnSpc>
                <a:spcPts val="2950"/>
              </a:lnSpc>
              <a:buNone/>
            </a:pPr>
            <a:r>
              <a:rPr lang="en-US" sz="2350" b="1" dirty="0">
                <a:solidFill>
                  <a:srgbClr val="000000"/>
                </a:solidFill>
                <a:latin typeface="Arial" panose="020B0604020202020204" pitchFamily="34" charset="0"/>
                <a:ea typeface="Inter Bold" pitchFamily="34" charset="-122"/>
                <a:cs typeface="Arial" panose="020B0604020202020204" pitchFamily="34" charset="0"/>
              </a:rPr>
              <a:t>These keywords are costly and inefficient → margin risk.CUSTOMER INTENT – Match Type Analysis (Right Chart)Traffic quality improves as match type becomes more specific, while scale increases as intent broadens — but at the cost of efficiency."Keyword efficiency is intent-driven: Exact match delivers profitability, while Broad and Theme drive scale with higher efficiency risk."</a:t>
            </a:r>
            <a:endParaRPr lang="en-US" sz="2350" dirty="0">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686514"/>
            <a:ext cx="6918365" cy="602456"/>
          </a:xfrm>
          <a:prstGeom prst="rect">
            <a:avLst/>
          </a:prstGeom>
          <a:noFill/>
          <a:ln/>
        </p:spPr>
        <p:txBody>
          <a:bodyPr wrap="none" lIns="0" tIns="0" rIns="0" bIns="0" rtlCol="0" anchor="t"/>
          <a:lstStyle/>
          <a:p>
            <a:pPr marL="0" indent="0" algn="l">
              <a:lnSpc>
                <a:spcPts val="4700"/>
              </a:lnSpc>
              <a:buNone/>
            </a:pPr>
            <a:r>
              <a:rPr lang="en-US" sz="3750" b="1" u="sng" dirty="0">
                <a:solidFill>
                  <a:srgbClr val="000000"/>
                </a:solidFill>
                <a:latin typeface="Arial" panose="020B0604020202020204" pitchFamily="34" charset="0"/>
                <a:ea typeface="Inter Bold" pitchFamily="34" charset="-122"/>
                <a:cs typeface="Arial" panose="020B0604020202020204" pitchFamily="34" charset="0"/>
              </a:rPr>
              <a:t>Campaign &amp;Keyword Insights</a:t>
            </a:r>
            <a:endParaRPr lang="en-US" sz="3750"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228712" y="1476488"/>
            <a:ext cx="6918365" cy="3613190"/>
          </a:xfrm>
          <a:prstGeom prst="rect">
            <a:avLst/>
          </a:prstGeom>
        </p:spPr>
      </p:pic>
      <p:pic>
        <p:nvPicPr>
          <p:cNvPr id="4" name="Image 1" descr="preencoded.png"/>
          <p:cNvPicPr>
            <a:picLocks noChangeAspect="1"/>
          </p:cNvPicPr>
          <p:nvPr/>
        </p:nvPicPr>
        <p:blipFill>
          <a:blip r:embed="rId4"/>
          <a:stretch>
            <a:fillRect/>
          </a:stretch>
        </p:blipFill>
        <p:spPr>
          <a:xfrm>
            <a:off x="7315199" y="1476488"/>
            <a:ext cx="6830859" cy="3613190"/>
          </a:xfrm>
          <a:prstGeom prst="rect">
            <a:avLst/>
          </a:prstGeom>
        </p:spPr>
      </p:pic>
      <p:sp>
        <p:nvSpPr>
          <p:cNvPr id="5" name="Text 1"/>
          <p:cNvSpPr/>
          <p:nvPr/>
        </p:nvSpPr>
        <p:spPr>
          <a:xfrm>
            <a:off x="793790" y="5914192"/>
            <a:ext cx="13042821" cy="722948"/>
          </a:xfrm>
          <a:prstGeom prst="rect">
            <a:avLst/>
          </a:prstGeom>
          <a:noFill/>
          <a:ln/>
        </p:spPr>
        <p:txBody>
          <a:bodyPr wrap="square" lIns="0" tIns="0" rIns="0" bIns="0" rtlCol="0" anchor="t"/>
          <a:lstStyle/>
          <a:p>
            <a:pPr marL="0" indent="0" algn="l">
              <a:lnSpc>
                <a:spcPts val="2800"/>
              </a:lnSpc>
              <a:buNone/>
            </a:pPr>
            <a:r>
              <a:rPr lang="en-US" sz="2250" b="1" dirty="0">
                <a:solidFill>
                  <a:srgbClr val="000000"/>
                </a:solidFill>
                <a:latin typeface="Arial" panose="020B0604020202020204" pitchFamily="34" charset="0"/>
                <a:ea typeface="Inter Bold" pitchFamily="34" charset="-122"/>
                <a:cs typeface="Arial" panose="020B0604020202020204" pitchFamily="34" charset="0"/>
              </a:rPr>
              <a:t>Spend concentration is highly skewed: One campaign alone accounts for ~55% (₹13.17K) of total wasted spend, making it the primary inefficiency driver.</a:t>
            </a:r>
            <a:endParaRPr lang="en-US" sz="2250" dirty="0">
              <a:latin typeface="Arial" panose="020B0604020202020204" pitchFamily="34" charset="0"/>
              <a:cs typeface="Arial" panose="020B0604020202020204" pitchFamily="34" charset="0"/>
            </a:endParaRPr>
          </a:p>
        </p:txBody>
      </p:sp>
      <p:sp>
        <p:nvSpPr>
          <p:cNvPr id="6" name="Text 2"/>
          <p:cNvSpPr/>
          <p:nvPr/>
        </p:nvSpPr>
        <p:spPr>
          <a:xfrm>
            <a:off x="793790" y="6926342"/>
            <a:ext cx="13042821" cy="616744"/>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Arial" panose="020B0604020202020204" pitchFamily="34" charset="0"/>
                <a:ea typeface="Inter" pitchFamily="34" charset="-122"/>
                <a:cs typeface="Arial" panose="020B0604020202020204" pitchFamily="34" charset="0"/>
              </a:rPr>
              <a:t>We can check the effectiveness if the targeting on the basis of different match type and Ad type or targeting type by using the campaign data as it is connected to the campaigns.</a:t>
            </a:r>
            <a:endParaRPr lang="en-US" sz="1500" dirty="0">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339334"/>
            <a:ext cx="5670590" cy="708779"/>
          </a:xfrm>
          <a:prstGeom prst="rect">
            <a:avLst/>
          </a:prstGeom>
          <a:noFill/>
          <a:ln/>
        </p:spPr>
        <p:txBody>
          <a:bodyPr wrap="none" lIns="0" tIns="0" rIns="0" bIns="0" rtlCol="0" anchor="t"/>
          <a:lstStyle/>
          <a:p>
            <a:pPr marL="0" indent="0" algn="l">
              <a:lnSpc>
                <a:spcPts val="5550"/>
              </a:lnSpc>
              <a:buNone/>
            </a:pPr>
            <a:r>
              <a:rPr lang="en-US" sz="4450" b="1" u="sng" dirty="0">
                <a:solidFill>
                  <a:srgbClr val="000000"/>
                </a:solidFill>
                <a:latin typeface="Arial" panose="020B0604020202020204" pitchFamily="34" charset="0"/>
                <a:ea typeface="Inter Bold" pitchFamily="34" charset="-122"/>
                <a:cs typeface="Arial" panose="020B0604020202020204" pitchFamily="34" charset="0"/>
              </a:rPr>
              <a:t>Conclusion</a:t>
            </a:r>
            <a:endParaRPr lang="en-US" sz="4450" dirty="0">
              <a:latin typeface="Arial" panose="020B0604020202020204" pitchFamily="34" charset="0"/>
              <a:cs typeface="Arial" panose="020B0604020202020204" pitchFamily="34" charset="0"/>
            </a:endParaRPr>
          </a:p>
        </p:txBody>
      </p:sp>
      <p:sp>
        <p:nvSpPr>
          <p:cNvPr id="3" name="Text 1"/>
          <p:cNvSpPr/>
          <p:nvPr/>
        </p:nvSpPr>
        <p:spPr>
          <a:xfrm>
            <a:off x="793790" y="250174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Arial" panose="020B0604020202020204" pitchFamily="34" charset="0"/>
                <a:ea typeface="Inter" pitchFamily="34" charset="-122"/>
                <a:cs typeface="Arial" panose="020B0604020202020204" pitchFamily="34" charset="0"/>
              </a:rPr>
              <a:t>What the data confirms:</a:t>
            </a:r>
            <a:endParaRPr lang="en-US" sz="1750" dirty="0">
              <a:latin typeface="Arial" panose="020B0604020202020204" pitchFamily="34" charset="0"/>
              <a:cs typeface="Arial" panose="020B0604020202020204" pitchFamily="34" charset="0"/>
            </a:endParaRPr>
          </a:p>
        </p:txBody>
      </p:sp>
      <p:sp>
        <p:nvSpPr>
          <p:cNvPr id="4" name="Text 2"/>
          <p:cNvSpPr/>
          <p:nvPr/>
        </p:nvSpPr>
        <p:spPr>
          <a:xfrm>
            <a:off x="793790" y="2943939"/>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Arial" panose="020B0604020202020204" pitchFamily="34" charset="0"/>
                <a:ea typeface="Inter" pitchFamily="34" charset="-122"/>
                <a:cs typeface="Arial" panose="020B0604020202020204" pitchFamily="34" charset="0"/>
              </a:rPr>
              <a:t>Scale exists</a:t>
            </a:r>
            <a:r>
              <a:rPr lang="en-US" sz="1750" dirty="0">
                <a:solidFill>
                  <a:srgbClr val="272525"/>
                </a:solidFill>
                <a:latin typeface="Arial" panose="020B0604020202020204" pitchFamily="34" charset="0"/>
                <a:ea typeface="Inter" pitchFamily="34" charset="-122"/>
                <a:cs typeface="Arial" panose="020B0604020202020204" pitchFamily="34" charset="0"/>
              </a:rPr>
              <a:t> — several campaigns and keywords deliver </a:t>
            </a:r>
            <a:r>
              <a:rPr lang="en-US" sz="1750" b="1" dirty="0">
                <a:solidFill>
                  <a:srgbClr val="272525"/>
                </a:solidFill>
                <a:latin typeface="Arial" panose="020B0604020202020204" pitchFamily="34" charset="0"/>
                <a:ea typeface="Inter" pitchFamily="34" charset="-122"/>
                <a:cs typeface="Arial" panose="020B0604020202020204" pitchFamily="34" charset="0"/>
              </a:rPr>
              <a:t>strong ROAS, low ACOS, and healthy CVR</a:t>
            </a:r>
            <a:r>
              <a:rPr lang="en-US" sz="1750" dirty="0">
                <a:solidFill>
                  <a:srgbClr val="272525"/>
                </a:solidFill>
                <a:latin typeface="Arial" panose="020B0604020202020204" pitchFamily="34" charset="0"/>
                <a:ea typeface="Inter" pitchFamily="34" charset="-122"/>
                <a:cs typeface="Arial" panose="020B0604020202020204" pitchFamily="34" charset="0"/>
              </a:rPr>
              <a:t>, proving the model works.</a:t>
            </a:r>
            <a:endParaRPr lang="en-US" sz="1750" dirty="0">
              <a:latin typeface="Arial" panose="020B0604020202020204" pitchFamily="34" charset="0"/>
              <a:cs typeface="Arial" panose="020B0604020202020204" pitchFamily="34" charset="0"/>
            </a:endParaRPr>
          </a:p>
        </p:txBody>
      </p:sp>
      <p:sp>
        <p:nvSpPr>
          <p:cNvPr id="5" name="Text 3"/>
          <p:cNvSpPr/>
          <p:nvPr/>
        </p:nvSpPr>
        <p:spPr>
          <a:xfrm>
            <a:off x="793790" y="3749040"/>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Arial" panose="020B0604020202020204" pitchFamily="34" charset="0"/>
                <a:ea typeface="Inter" pitchFamily="34" charset="-122"/>
                <a:cs typeface="Arial" panose="020B0604020202020204" pitchFamily="34" charset="0"/>
              </a:rPr>
              <a:t>Efficiency improves when intent is high</a:t>
            </a:r>
            <a:r>
              <a:rPr lang="en-US" sz="1750" dirty="0">
                <a:solidFill>
                  <a:srgbClr val="272525"/>
                </a:solidFill>
                <a:latin typeface="Arial" panose="020B0604020202020204" pitchFamily="34" charset="0"/>
                <a:ea typeface="Inter" pitchFamily="34" charset="-122"/>
                <a:cs typeface="Arial" panose="020B0604020202020204" pitchFamily="34" charset="0"/>
              </a:rPr>
              <a:t> — loose-match, substitute, and product-specific keywords consistently outperform broad or generic targeting.</a:t>
            </a:r>
            <a:endParaRPr lang="en-US" sz="1750" dirty="0">
              <a:latin typeface="Arial" panose="020B0604020202020204" pitchFamily="34" charset="0"/>
              <a:cs typeface="Arial" panose="020B0604020202020204" pitchFamily="34" charset="0"/>
            </a:endParaRPr>
          </a:p>
        </p:txBody>
      </p:sp>
      <p:sp>
        <p:nvSpPr>
          <p:cNvPr id="6" name="Text 4"/>
          <p:cNvSpPr/>
          <p:nvPr/>
        </p:nvSpPr>
        <p:spPr>
          <a:xfrm>
            <a:off x="793790" y="4554141"/>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Arial" panose="020B0604020202020204" pitchFamily="34" charset="0"/>
                <a:ea typeface="Inter" pitchFamily="34" charset="-122"/>
                <a:cs typeface="Arial" panose="020B0604020202020204" pitchFamily="34" charset="0"/>
              </a:rPr>
              <a:t>Spend is unevenly productive</a:t>
            </a:r>
            <a:r>
              <a:rPr lang="en-US" sz="1750" dirty="0">
                <a:solidFill>
                  <a:srgbClr val="272525"/>
                </a:solidFill>
                <a:latin typeface="Arial" panose="020B0604020202020204" pitchFamily="34" charset="0"/>
                <a:ea typeface="Inter" pitchFamily="34" charset="-122"/>
                <a:cs typeface="Arial" panose="020B0604020202020204" pitchFamily="34" charset="0"/>
              </a:rPr>
              <a:t> — top portfolios and campaigns contribute a disproportionate share of sales (Pareto effect), while long-tail segments add cost with limited return.</a:t>
            </a:r>
            <a:endParaRPr lang="en-US" sz="1750" dirty="0">
              <a:latin typeface="Arial" panose="020B0604020202020204" pitchFamily="34" charset="0"/>
              <a:cs typeface="Arial" panose="020B0604020202020204" pitchFamily="34" charset="0"/>
            </a:endParaRPr>
          </a:p>
        </p:txBody>
      </p:sp>
      <p:sp>
        <p:nvSpPr>
          <p:cNvPr id="7" name="Text 5"/>
          <p:cNvSpPr/>
          <p:nvPr/>
        </p:nvSpPr>
        <p:spPr>
          <a:xfrm>
            <a:off x="793790" y="5359241"/>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Arial" panose="020B0604020202020204" pitchFamily="34" charset="0"/>
                <a:ea typeface="Inter" pitchFamily="34" charset="-122"/>
                <a:cs typeface="Arial" panose="020B0604020202020204" pitchFamily="34" charset="0"/>
              </a:rPr>
              <a:t>Traffic quality matters more than volume</a:t>
            </a:r>
            <a:r>
              <a:rPr lang="en-US" sz="1750" dirty="0">
                <a:solidFill>
                  <a:srgbClr val="272525"/>
                </a:solidFill>
                <a:latin typeface="Arial" panose="020B0604020202020204" pitchFamily="34" charset="0"/>
                <a:ea typeface="Inter" pitchFamily="34" charset="-122"/>
                <a:cs typeface="Arial" panose="020B0604020202020204" pitchFamily="34" charset="0"/>
              </a:rPr>
              <a:t> — higher impressions do not guarantee results; conversion efficiency separates winners from budget drains.</a:t>
            </a:r>
            <a:endParaRPr lang="en-US" sz="1750" dirty="0">
              <a:latin typeface="Arial" panose="020B0604020202020204" pitchFamily="34" charset="0"/>
              <a:cs typeface="Arial" panose="020B0604020202020204" pitchFamily="34" charset="0"/>
            </a:endParaRPr>
          </a:p>
        </p:txBody>
      </p:sp>
      <p:sp>
        <p:nvSpPr>
          <p:cNvPr id="8" name="Text 6"/>
          <p:cNvSpPr/>
          <p:nvPr/>
        </p:nvSpPr>
        <p:spPr>
          <a:xfrm>
            <a:off x="793790" y="6164342"/>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Arial" panose="020B0604020202020204" pitchFamily="34" charset="0"/>
                <a:ea typeface="Inter" pitchFamily="34" charset="-122"/>
                <a:cs typeface="Arial" panose="020B0604020202020204" pitchFamily="34" charset="0"/>
              </a:rPr>
              <a:t>Wasted spend is identifiable and controllable</a:t>
            </a:r>
            <a:r>
              <a:rPr lang="en-US" sz="1750" dirty="0">
                <a:solidFill>
                  <a:srgbClr val="272525"/>
                </a:solidFill>
                <a:latin typeface="Arial" panose="020B0604020202020204" pitchFamily="34" charset="0"/>
                <a:ea typeface="Inter" pitchFamily="34" charset="-122"/>
                <a:cs typeface="Arial" panose="020B0604020202020204" pitchFamily="34" charset="0"/>
              </a:rPr>
              <a:t> — low-ROAS targeting and zero-sales keywords are clear candidates for pause or restructuring.</a:t>
            </a:r>
            <a:endParaRPr lang="en-US" sz="1750"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588818" y="283488"/>
            <a:ext cx="4596646" cy="7662624"/>
          </a:xfrm>
          <a:prstGeom prst="rect">
            <a:avLst/>
          </a:prstGeom>
        </p:spPr>
      </p:pic>
      <p:sp>
        <p:nvSpPr>
          <p:cNvPr id="3" name="Text 0"/>
          <p:cNvSpPr/>
          <p:nvPr/>
        </p:nvSpPr>
        <p:spPr>
          <a:xfrm>
            <a:off x="793790" y="1617226"/>
            <a:ext cx="5670590" cy="708779"/>
          </a:xfrm>
          <a:prstGeom prst="rect">
            <a:avLst/>
          </a:prstGeom>
          <a:noFill/>
          <a:ln/>
        </p:spPr>
        <p:txBody>
          <a:bodyPr wrap="none" lIns="0" tIns="0" rIns="0" bIns="0" rtlCol="0" anchor="t"/>
          <a:lstStyle/>
          <a:p>
            <a:pPr marL="0" indent="0" algn="l">
              <a:lnSpc>
                <a:spcPts val="5550"/>
              </a:lnSpc>
              <a:buNone/>
            </a:pPr>
            <a:r>
              <a:rPr lang="en-US" sz="4450" b="1" u="sng" dirty="0">
                <a:solidFill>
                  <a:srgbClr val="000000"/>
                </a:solidFill>
                <a:latin typeface="Arial" panose="020B0604020202020204" pitchFamily="34" charset="0"/>
                <a:ea typeface="Inter Bold" pitchFamily="34" charset="-122"/>
                <a:cs typeface="Arial" panose="020B0604020202020204" pitchFamily="34" charset="0"/>
              </a:rPr>
              <a:t>Problem Statement</a:t>
            </a:r>
            <a:endParaRPr lang="en-US" sz="4450" dirty="0">
              <a:latin typeface="Arial" panose="020B0604020202020204" pitchFamily="34" charset="0"/>
              <a:cs typeface="Arial" panose="020B0604020202020204" pitchFamily="34" charset="0"/>
            </a:endParaRPr>
          </a:p>
        </p:txBody>
      </p:sp>
      <p:sp>
        <p:nvSpPr>
          <p:cNvPr id="4" name="Text 1"/>
          <p:cNvSpPr/>
          <p:nvPr/>
        </p:nvSpPr>
        <p:spPr>
          <a:xfrm>
            <a:off x="793790" y="2666167"/>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Arial" panose="020B0604020202020204" pitchFamily="34" charset="0"/>
                <a:ea typeface="Inter" pitchFamily="34" charset="-122"/>
                <a:cs typeface="Arial" panose="020B0604020202020204" pitchFamily="34" charset="0"/>
              </a:rPr>
              <a:t>Business Context &amp; Objective</a:t>
            </a:r>
            <a:endParaRPr lang="en-US" sz="1750" dirty="0">
              <a:latin typeface="Arial" panose="020B0604020202020204" pitchFamily="34" charset="0"/>
              <a:cs typeface="Arial" panose="020B0604020202020204" pitchFamily="34" charset="0"/>
            </a:endParaRPr>
          </a:p>
        </p:txBody>
      </p:sp>
      <p:sp>
        <p:nvSpPr>
          <p:cNvPr id="5" name="Text 2"/>
          <p:cNvSpPr/>
          <p:nvPr/>
        </p:nvSpPr>
        <p:spPr>
          <a:xfrm>
            <a:off x="793790" y="3108365"/>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Arial" panose="020B0604020202020204" pitchFamily="34" charset="0"/>
                <a:ea typeface="Inter" pitchFamily="34" charset="-122"/>
                <a:cs typeface="Arial" panose="020B0604020202020204" pitchFamily="34" charset="0"/>
              </a:rPr>
              <a:t>Advertising spend was increasing; however, </a:t>
            </a:r>
            <a:r>
              <a:rPr lang="en-US" sz="1750" b="1" dirty="0">
                <a:solidFill>
                  <a:srgbClr val="272525"/>
                </a:solidFill>
                <a:latin typeface="Arial" panose="020B0604020202020204" pitchFamily="34" charset="0"/>
                <a:ea typeface="Inter" pitchFamily="34" charset="-122"/>
                <a:cs typeface="Arial" panose="020B0604020202020204" pitchFamily="34" charset="0"/>
              </a:rPr>
              <a:t>performance efficiency and scalability lacked clear visibility</a:t>
            </a:r>
            <a:r>
              <a:rPr lang="en-US" sz="1750" dirty="0">
                <a:solidFill>
                  <a:srgbClr val="272525"/>
                </a:solidFill>
                <a:latin typeface="Arial" panose="020B0604020202020204" pitchFamily="34" charset="0"/>
                <a:ea typeface="Inter" pitchFamily="34" charset="-122"/>
                <a:cs typeface="Arial" panose="020B0604020202020204" pitchFamily="34" charset="0"/>
              </a:rPr>
              <a:t>.</a:t>
            </a:r>
            <a:endParaRPr lang="en-US" sz="1750" dirty="0">
              <a:latin typeface="Arial" panose="020B0604020202020204" pitchFamily="34" charset="0"/>
              <a:cs typeface="Arial" panose="020B0604020202020204" pitchFamily="34" charset="0"/>
            </a:endParaRPr>
          </a:p>
        </p:txBody>
      </p:sp>
      <p:sp>
        <p:nvSpPr>
          <p:cNvPr id="6" name="Text 3"/>
          <p:cNvSpPr/>
          <p:nvPr/>
        </p:nvSpPr>
        <p:spPr>
          <a:xfrm>
            <a:off x="793790" y="3913465"/>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Arial" panose="020B0604020202020204" pitchFamily="34" charset="0"/>
                <a:ea typeface="Inter" pitchFamily="34" charset="-122"/>
                <a:cs typeface="Arial" panose="020B0604020202020204" pitchFamily="34" charset="0"/>
              </a:rPr>
              <a:t>Stakeholders had </a:t>
            </a:r>
            <a:r>
              <a:rPr lang="en-US" sz="1750" b="1" dirty="0">
                <a:solidFill>
                  <a:srgbClr val="272525"/>
                </a:solidFill>
                <a:latin typeface="Arial" panose="020B0604020202020204" pitchFamily="34" charset="0"/>
                <a:ea typeface="Inter" pitchFamily="34" charset="-122"/>
                <a:cs typeface="Arial" panose="020B0604020202020204" pitchFamily="34" charset="0"/>
              </a:rPr>
              <a:t>limited insight into traffic quality, conversion effectiveness, and areas of budget inefficiency</a:t>
            </a:r>
            <a:r>
              <a:rPr lang="en-US" sz="1750" dirty="0">
                <a:solidFill>
                  <a:srgbClr val="272525"/>
                </a:solidFill>
                <a:latin typeface="Arial" panose="020B0604020202020204" pitchFamily="34" charset="0"/>
                <a:ea typeface="Inter" pitchFamily="34" charset="-122"/>
                <a:cs typeface="Arial" panose="020B0604020202020204" pitchFamily="34" charset="0"/>
              </a:rPr>
              <a:t>.</a:t>
            </a:r>
            <a:endParaRPr lang="en-US" sz="1750" dirty="0">
              <a:latin typeface="Arial" panose="020B0604020202020204" pitchFamily="34" charset="0"/>
              <a:cs typeface="Arial" panose="020B0604020202020204" pitchFamily="34" charset="0"/>
            </a:endParaRPr>
          </a:p>
        </p:txBody>
      </p:sp>
      <p:sp>
        <p:nvSpPr>
          <p:cNvPr id="7" name="Text 4"/>
          <p:cNvSpPr/>
          <p:nvPr/>
        </p:nvSpPr>
        <p:spPr>
          <a:xfrm>
            <a:off x="793790" y="4718566"/>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Arial" panose="020B0604020202020204" pitchFamily="34" charset="0"/>
                <a:ea typeface="Inter" pitchFamily="34" charset="-122"/>
                <a:cs typeface="Arial" panose="020B0604020202020204" pitchFamily="34" charset="0"/>
              </a:rPr>
              <a:t>Objective</a:t>
            </a:r>
            <a:endParaRPr lang="en-US" sz="1750" dirty="0">
              <a:latin typeface="Arial" panose="020B0604020202020204" pitchFamily="34" charset="0"/>
              <a:cs typeface="Arial" panose="020B0604020202020204" pitchFamily="34" charset="0"/>
            </a:endParaRPr>
          </a:p>
        </p:txBody>
      </p:sp>
      <p:sp>
        <p:nvSpPr>
          <p:cNvPr id="8" name="Text 5"/>
          <p:cNvSpPr/>
          <p:nvPr/>
        </p:nvSpPr>
        <p:spPr>
          <a:xfrm>
            <a:off x="793790" y="5160764"/>
            <a:ext cx="7556421" cy="1451610"/>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Arial" panose="020B0604020202020204" pitchFamily="34" charset="0"/>
                <a:ea typeface="Inter" pitchFamily="34" charset="-122"/>
                <a:cs typeface="Arial" panose="020B0604020202020204" pitchFamily="34" charset="0"/>
              </a:rPr>
              <a:t>Enable data-driven decision-making</a:t>
            </a:r>
            <a:r>
              <a:rPr lang="en-US" sz="1750" dirty="0">
                <a:solidFill>
                  <a:srgbClr val="272525"/>
                </a:solidFill>
                <a:latin typeface="Arial" panose="020B0604020202020204" pitchFamily="34" charset="0"/>
                <a:ea typeface="Inter" pitchFamily="34" charset="-122"/>
                <a:cs typeface="Arial" panose="020B0604020202020204" pitchFamily="34" charset="0"/>
              </a:rPr>
              <a:t> to clearly identify opportunities to </a:t>
            </a:r>
            <a:r>
              <a:rPr lang="en-US" sz="1750" b="1" dirty="0">
                <a:solidFill>
                  <a:srgbClr val="272525"/>
                </a:solidFill>
                <a:latin typeface="Arial" panose="020B0604020202020204" pitchFamily="34" charset="0"/>
                <a:ea typeface="Inter" pitchFamily="34" charset="-122"/>
                <a:cs typeface="Arial" panose="020B0604020202020204" pitchFamily="34" charset="0"/>
              </a:rPr>
              <a:t>Scale high-performing initiatives, Optimize underperforming areas, and Reduce or eliminate inefficient spend</a:t>
            </a:r>
            <a:r>
              <a:rPr lang="en-US" sz="1750" dirty="0">
                <a:solidFill>
                  <a:srgbClr val="272525"/>
                </a:solidFill>
                <a:latin typeface="Arial" panose="020B0604020202020204" pitchFamily="34" charset="0"/>
                <a:ea typeface="Inter" pitchFamily="34" charset="-122"/>
                <a:cs typeface="Arial" panose="020B0604020202020204" pitchFamily="34" charset="0"/>
              </a:rPr>
              <a:t>.</a:t>
            </a:r>
            <a:endParaRPr lang="en-US" sz="1750" dirty="0">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427488" y="1655088"/>
            <a:ext cx="4919424" cy="4919424"/>
          </a:xfrm>
          <a:prstGeom prst="rect">
            <a:avLst/>
          </a:prstGeom>
        </p:spPr>
      </p:pic>
      <p:sp>
        <p:nvSpPr>
          <p:cNvPr id="3" name="Text 0"/>
          <p:cNvSpPr/>
          <p:nvPr/>
        </p:nvSpPr>
        <p:spPr>
          <a:xfrm>
            <a:off x="793790" y="2564130"/>
            <a:ext cx="5670590" cy="708779"/>
          </a:xfrm>
          <a:prstGeom prst="rect">
            <a:avLst/>
          </a:prstGeom>
          <a:noFill/>
          <a:ln/>
        </p:spPr>
        <p:txBody>
          <a:bodyPr wrap="none" lIns="0" tIns="0" rIns="0" bIns="0" rtlCol="0" anchor="t"/>
          <a:lstStyle/>
          <a:p>
            <a:pPr marL="0" indent="0" algn="l">
              <a:lnSpc>
                <a:spcPts val="5550"/>
              </a:lnSpc>
              <a:buNone/>
            </a:pPr>
            <a:r>
              <a:rPr lang="en-US" sz="4450" b="1" u="sng" dirty="0">
                <a:solidFill>
                  <a:srgbClr val="000000"/>
                </a:solidFill>
                <a:latin typeface="Arial" panose="020B0604020202020204" pitchFamily="34" charset="0"/>
                <a:ea typeface="Inter Bold" pitchFamily="34" charset="-122"/>
                <a:cs typeface="Arial" panose="020B0604020202020204" pitchFamily="34" charset="0"/>
              </a:rPr>
              <a:t>Data Overview</a:t>
            </a:r>
            <a:endParaRPr lang="en-US" sz="4450" dirty="0">
              <a:latin typeface="Arial" panose="020B0604020202020204" pitchFamily="34" charset="0"/>
              <a:cs typeface="Arial" panose="020B0604020202020204" pitchFamily="34" charset="0"/>
            </a:endParaRPr>
          </a:p>
        </p:txBody>
      </p:sp>
      <p:sp>
        <p:nvSpPr>
          <p:cNvPr id="4" name="Text 1"/>
          <p:cNvSpPr/>
          <p:nvPr/>
        </p:nvSpPr>
        <p:spPr>
          <a:xfrm>
            <a:off x="793790" y="3613071"/>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Arial" panose="020B0604020202020204" pitchFamily="34" charset="0"/>
                <a:ea typeface="Inter" pitchFamily="34" charset="-122"/>
                <a:cs typeface="Arial" panose="020B0604020202020204" pitchFamily="34" charset="0"/>
              </a:rPr>
              <a:t>Data Source: Advertising performance data</a:t>
            </a:r>
            <a:endParaRPr lang="en-US" sz="1750" dirty="0">
              <a:latin typeface="Arial" panose="020B0604020202020204" pitchFamily="34" charset="0"/>
              <a:cs typeface="Arial" panose="020B0604020202020204" pitchFamily="34" charset="0"/>
            </a:endParaRPr>
          </a:p>
        </p:txBody>
      </p:sp>
      <p:sp>
        <p:nvSpPr>
          <p:cNvPr id="5" name="Text 2"/>
          <p:cNvSpPr/>
          <p:nvPr/>
        </p:nvSpPr>
        <p:spPr>
          <a:xfrm>
            <a:off x="793790" y="4055269"/>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Arial" panose="020B0604020202020204" pitchFamily="34" charset="0"/>
                <a:ea typeface="Inter" pitchFamily="34" charset="-122"/>
                <a:cs typeface="Arial" panose="020B0604020202020204" pitchFamily="34" charset="0"/>
              </a:rPr>
              <a:t>Granularity: Portfolio, Campaign, Ad type, Targeting,Match type.</a:t>
            </a:r>
            <a:endParaRPr lang="en-US" sz="1750" dirty="0">
              <a:latin typeface="Arial" panose="020B0604020202020204" pitchFamily="34" charset="0"/>
              <a:cs typeface="Arial" panose="020B0604020202020204" pitchFamily="34" charset="0"/>
            </a:endParaRPr>
          </a:p>
        </p:txBody>
      </p:sp>
      <p:sp>
        <p:nvSpPr>
          <p:cNvPr id="6" name="Text 3"/>
          <p:cNvSpPr/>
          <p:nvPr/>
        </p:nvSpPr>
        <p:spPr>
          <a:xfrm>
            <a:off x="793790" y="4497467"/>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Arial" panose="020B0604020202020204" pitchFamily="34" charset="0"/>
                <a:ea typeface="Inter" pitchFamily="34" charset="-122"/>
                <a:cs typeface="Arial" panose="020B0604020202020204" pitchFamily="34" charset="0"/>
              </a:rPr>
              <a:t>Key Metrics:</a:t>
            </a:r>
            <a:endParaRPr lang="en-US" sz="1750" dirty="0">
              <a:latin typeface="Arial" panose="020B0604020202020204" pitchFamily="34" charset="0"/>
              <a:cs typeface="Arial" panose="020B0604020202020204" pitchFamily="34" charset="0"/>
            </a:endParaRPr>
          </a:p>
        </p:txBody>
      </p:sp>
      <p:sp>
        <p:nvSpPr>
          <p:cNvPr id="7" name="Text 4"/>
          <p:cNvSpPr/>
          <p:nvPr/>
        </p:nvSpPr>
        <p:spPr>
          <a:xfrm>
            <a:off x="793790" y="4939665"/>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Arial" panose="020B0604020202020204" pitchFamily="34" charset="0"/>
                <a:ea typeface="Inter" pitchFamily="34" charset="-122"/>
                <a:cs typeface="Arial" panose="020B0604020202020204" pitchFamily="34" charset="0"/>
              </a:rPr>
              <a:t>Impressions, Clicks, Spend, Orders, Sales, CTR, CPC, CVR, ACOS, ROAS</a:t>
            </a:r>
            <a:endParaRPr lang="en-US" sz="1750" dirty="0">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793790" y="1458635"/>
            <a:ext cx="6860500" cy="708779"/>
          </a:xfrm>
          <a:prstGeom prst="rect">
            <a:avLst/>
          </a:prstGeom>
          <a:noFill/>
          <a:ln/>
        </p:spPr>
        <p:txBody>
          <a:bodyPr wrap="none" lIns="0" tIns="0" rIns="0" bIns="0" rtlCol="0" anchor="t"/>
          <a:lstStyle/>
          <a:p>
            <a:pPr marL="0" indent="0" algn="l">
              <a:lnSpc>
                <a:spcPts val="5550"/>
              </a:lnSpc>
              <a:buNone/>
            </a:pPr>
            <a:r>
              <a:rPr lang="en-US" sz="4450" b="1" u="sng" dirty="0">
                <a:solidFill>
                  <a:srgbClr val="000000"/>
                </a:solidFill>
                <a:latin typeface="Arial" panose="020B0604020202020204" pitchFamily="34" charset="0"/>
                <a:ea typeface="Inter Bold" pitchFamily="34" charset="-122"/>
                <a:cs typeface="Arial" panose="020B0604020202020204" pitchFamily="34" charset="0"/>
              </a:rPr>
              <a:t>Data Modeling Approach</a:t>
            </a:r>
            <a:endParaRPr lang="en-US" sz="4450" dirty="0">
              <a:latin typeface="Arial" panose="020B0604020202020204" pitchFamily="34" charset="0"/>
              <a:cs typeface="Arial" panose="020B0604020202020204" pitchFamily="34" charset="0"/>
            </a:endParaRPr>
          </a:p>
        </p:txBody>
      </p:sp>
      <p:sp>
        <p:nvSpPr>
          <p:cNvPr id="4" name="Text 1"/>
          <p:cNvSpPr/>
          <p:nvPr/>
        </p:nvSpPr>
        <p:spPr>
          <a:xfrm>
            <a:off x="793790" y="2507575"/>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Arial" panose="020B0604020202020204" pitchFamily="34" charset="0"/>
                <a:ea typeface="Inter" pitchFamily="34" charset="-122"/>
                <a:cs typeface="Arial" panose="020B0604020202020204" pitchFamily="34" charset="0"/>
              </a:rPr>
              <a:t>Data Model &amp; Architecture</a:t>
            </a:r>
            <a:endParaRPr lang="en-US" sz="1750" dirty="0">
              <a:latin typeface="Arial" panose="020B0604020202020204" pitchFamily="34" charset="0"/>
              <a:cs typeface="Arial" panose="020B0604020202020204" pitchFamily="34" charset="0"/>
            </a:endParaRPr>
          </a:p>
        </p:txBody>
      </p:sp>
      <p:sp>
        <p:nvSpPr>
          <p:cNvPr id="5" name="Text 2"/>
          <p:cNvSpPr/>
          <p:nvPr/>
        </p:nvSpPr>
        <p:spPr>
          <a:xfrm>
            <a:off x="793790" y="2949773"/>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Arial" panose="020B0604020202020204" pitchFamily="34" charset="0"/>
                <a:ea typeface="Inter" pitchFamily="34" charset="-122"/>
                <a:cs typeface="Arial" panose="020B0604020202020204" pitchFamily="34" charset="0"/>
              </a:rPr>
              <a:t>Implemented a </a:t>
            </a:r>
            <a:r>
              <a:rPr lang="en-US" sz="1750" b="1" dirty="0">
                <a:solidFill>
                  <a:srgbClr val="272525"/>
                </a:solidFill>
                <a:latin typeface="Arial" panose="020B0604020202020204" pitchFamily="34" charset="0"/>
                <a:ea typeface="Inter" pitchFamily="34" charset="-122"/>
                <a:cs typeface="Arial" panose="020B0604020202020204" pitchFamily="34" charset="0"/>
              </a:rPr>
              <a:t>Star Schema</a:t>
            </a:r>
            <a:r>
              <a:rPr lang="en-US" sz="1750" dirty="0">
                <a:solidFill>
                  <a:srgbClr val="272525"/>
                </a:solidFill>
                <a:latin typeface="Arial" panose="020B0604020202020204" pitchFamily="34" charset="0"/>
                <a:ea typeface="Inter" pitchFamily="34" charset="-122"/>
                <a:cs typeface="Arial" panose="020B0604020202020204" pitchFamily="34" charset="0"/>
              </a:rPr>
              <a:t> to ensure </a:t>
            </a:r>
            <a:r>
              <a:rPr lang="en-US" sz="1750" b="1" dirty="0">
                <a:solidFill>
                  <a:srgbClr val="272525"/>
                </a:solidFill>
                <a:latin typeface="Arial" panose="020B0604020202020204" pitchFamily="34" charset="0"/>
                <a:ea typeface="Inter" pitchFamily="34" charset="-122"/>
                <a:cs typeface="Arial" panose="020B0604020202020204" pitchFamily="34" charset="0"/>
              </a:rPr>
              <a:t>high performance, scalability, and analytical accuracy</a:t>
            </a:r>
            <a:r>
              <a:rPr lang="en-US" sz="1750" dirty="0">
                <a:solidFill>
                  <a:srgbClr val="272525"/>
                </a:solidFill>
                <a:latin typeface="Arial" panose="020B0604020202020204" pitchFamily="34" charset="0"/>
                <a:ea typeface="Inter" pitchFamily="34" charset="-122"/>
                <a:cs typeface="Arial" panose="020B0604020202020204" pitchFamily="34" charset="0"/>
              </a:rPr>
              <a:t>.</a:t>
            </a:r>
            <a:endParaRPr lang="en-US" sz="1750" dirty="0">
              <a:latin typeface="Arial" panose="020B0604020202020204" pitchFamily="34" charset="0"/>
              <a:cs typeface="Arial" panose="020B0604020202020204" pitchFamily="34" charset="0"/>
            </a:endParaRPr>
          </a:p>
        </p:txBody>
      </p:sp>
      <p:sp>
        <p:nvSpPr>
          <p:cNvPr id="6" name="Text 3"/>
          <p:cNvSpPr/>
          <p:nvPr/>
        </p:nvSpPr>
        <p:spPr>
          <a:xfrm>
            <a:off x="793790" y="3754874"/>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Arial" panose="020B0604020202020204" pitchFamily="34" charset="0"/>
                <a:ea typeface="Inter" pitchFamily="34" charset="-122"/>
                <a:cs typeface="Arial" panose="020B0604020202020204" pitchFamily="34" charset="0"/>
              </a:rPr>
              <a:t>Fact Table</a:t>
            </a:r>
            <a:endParaRPr lang="en-US" sz="1750" dirty="0">
              <a:latin typeface="Arial" panose="020B0604020202020204" pitchFamily="34" charset="0"/>
              <a:cs typeface="Arial" panose="020B0604020202020204" pitchFamily="34" charset="0"/>
            </a:endParaRPr>
          </a:p>
        </p:txBody>
      </p:sp>
      <p:sp>
        <p:nvSpPr>
          <p:cNvPr id="7" name="Text 4"/>
          <p:cNvSpPr/>
          <p:nvPr/>
        </p:nvSpPr>
        <p:spPr>
          <a:xfrm>
            <a:off x="793790" y="4197072"/>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Arial" panose="020B0604020202020204" pitchFamily="34" charset="0"/>
                <a:ea typeface="Inter" pitchFamily="34" charset="-122"/>
                <a:cs typeface="Arial" panose="020B0604020202020204" pitchFamily="34" charset="0"/>
              </a:rPr>
              <a:t>Centralized campaign-level performance metrics</a:t>
            </a:r>
            <a:endParaRPr lang="en-US" sz="1750" dirty="0">
              <a:latin typeface="Arial" panose="020B0604020202020204" pitchFamily="34" charset="0"/>
              <a:cs typeface="Arial" panose="020B0604020202020204" pitchFamily="34" charset="0"/>
            </a:endParaRPr>
          </a:p>
        </p:txBody>
      </p:sp>
      <p:sp>
        <p:nvSpPr>
          <p:cNvPr id="8" name="Text 5"/>
          <p:cNvSpPr/>
          <p:nvPr/>
        </p:nvSpPr>
        <p:spPr>
          <a:xfrm>
            <a:off x="793790" y="4639270"/>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Arial" panose="020B0604020202020204" pitchFamily="34" charset="0"/>
                <a:ea typeface="Inter" pitchFamily="34" charset="-122"/>
                <a:cs typeface="Arial" panose="020B0604020202020204" pitchFamily="34" charset="0"/>
              </a:rPr>
              <a:t>Keyword-level performance metrics for granular analysis</a:t>
            </a:r>
            <a:endParaRPr lang="en-US" sz="1750" dirty="0">
              <a:latin typeface="Arial" panose="020B0604020202020204" pitchFamily="34" charset="0"/>
              <a:cs typeface="Arial" panose="020B0604020202020204" pitchFamily="34" charset="0"/>
            </a:endParaRPr>
          </a:p>
        </p:txBody>
      </p:sp>
      <p:sp>
        <p:nvSpPr>
          <p:cNvPr id="9" name="Text 6"/>
          <p:cNvSpPr/>
          <p:nvPr/>
        </p:nvSpPr>
        <p:spPr>
          <a:xfrm>
            <a:off x="793790" y="5081468"/>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Arial" panose="020B0604020202020204" pitchFamily="34" charset="0"/>
                <a:ea typeface="Inter" pitchFamily="34" charset="-122"/>
                <a:cs typeface="Arial" panose="020B0604020202020204" pitchFamily="34" charset="0"/>
              </a:rPr>
              <a:t>Dimension Tables</a:t>
            </a:r>
            <a:endParaRPr lang="en-US" sz="1750" dirty="0">
              <a:latin typeface="Arial" panose="020B0604020202020204" pitchFamily="34" charset="0"/>
              <a:cs typeface="Arial" panose="020B0604020202020204" pitchFamily="34" charset="0"/>
            </a:endParaRPr>
          </a:p>
        </p:txBody>
      </p:sp>
      <p:sp>
        <p:nvSpPr>
          <p:cNvPr id="10" name="Text 7"/>
          <p:cNvSpPr/>
          <p:nvPr/>
        </p:nvSpPr>
        <p:spPr>
          <a:xfrm>
            <a:off x="793790" y="5523667"/>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Arial" panose="020B0604020202020204" pitchFamily="34" charset="0"/>
                <a:ea typeface="Inter" pitchFamily="34" charset="-122"/>
                <a:cs typeface="Arial" panose="020B0604020202020204" pitchFamily="34" charset="0"/>
              </a:rPr>
              <a:t>Campaign</a:t>
            </a:r>
            <a:endParaRPr lang="en-US" sz="1750" dirty="0">
              <a:latin typeface="Arial" panose="020B0604020202020204" pitchFamily="34" charset="0"/>
              <a:cs typeface="Arial" panose="020B0604020202020204" pitchFamily="34" charset="0"/>
            </a:endParaRPr>
          </a:p>
        </p:txBody>
      </p:sp>
      <p:sp>
        <p:nvSpPr>
          <p:cNvPr id="11" name="Text 8"/>
          <p:cNvSpPr/>
          <p:nvPr/>
        </p:nvSpPr>
        <p:spPr>
          <a:xfrm>
            <a:off x="793790" y="5965865"/>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Arial" panose="020B0604020202020204" pitchFamily="34" charset="0"/>
                <a:ea typeface="Inter" pitchFamily="34" charset="-122"/>
                <a:cs typeface="Arial" panose="020B0604020202020204" pitchFamily="34" charset="0"/>
              </a:rPr>
              <a:t>Keyword</a:t>
            </a:r>
            <a:endParaRPr lang="en-US" sz="1750" dirty="0">
              <a:latin typeface="Arial" panose="020B0604020202020204" pitchFamily="34" charset="0"/>
              <a:cs typeface="Arial" panose="020B0604020202020204" pitchFamily="34" charset="0"/>
            </a:endParaRPr>
          </a:p>
        </p:txBody>
      </p:sp>
      <p:sp>
        <p:nvSpPr>
          <p:cNvPr id="12" name="Text 9"/>
          <p:cNvSpPr/>
          <p:nvPr/>
        </p:nvSpPr>
        <p:spPr>
          <a:xfrm>
            <a:off x="793790" y="6408063"/>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Arial" panose="020B0604020202020204" pitchFamily="34" charset="0"/>
                <a:ea typeface="Inter" pitchFamily="34" charset="-122"/>
                <a:cs typeface="Arial" panose="020B0604020202020204" pitchFamily="34" charset="0"/>
              </a:rPr>
              <a:t>Date</a:t>
            </a:r>
            <a:endParaRPr lang="en-US" sz="1750"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240155"/>
            <a:ext cx="5670590" cy="708779"/>
          </a:xfrm>
          <a:prstGeom prst="rect">
            <a:avLst/>
          </a:prstGeom>
          <a:noFill/>
          <a:ln/>
        </p:spPr>
        <p:txBody>
          <a:bodyPr wrap="none" lIns="0" tIns="0" rIns="0" bIns="0" rtlCol="0" anchor="t"/>
          <a:lstStyle/>
          <a:p>
            <a:pPr marL="0" indent="0" algn="l">
              <a:lnSpc>
                <a:spcPts val="5550"/>
              </a:lnSpc>
              <a:buNone/>
            </a:pPr>
            <a:r>
              <a:rPr lang="en-US" sz="4450" b="1" u="sng" dirty="0">
                <a:solidFill>
                  <a:srgbClr val="000000"/>
                </a:solidFill>
                <a:latin typeface="Arial" panose="020B0604020202020204" pitchFamily="34" charset="0"/>
                <a:ea typeface="Inter Bold" pitchFamily="34" charset="-122"/>
                <a:cs typeface="Arial" panose="020B0604020202020204" pitchFamily="34" charset="0"/>
              </a:rPr>
              <a:t>KPI Framework</a:t>
            </a:r>
            <a:endParaRPr lang="en-US" sz="4450" dirty="0">
              <a:latin typeface="Arial" panose="020B0604020202020204" pitchFamily="34" charset="0"/>
              <a:cs typeface="Arial" panose="020B0604020202020204" pitchFamily="34" charset="0"/>
            </a:endParaRPr>
          </a:p>
        </p:txBody>
      </p:sp>
      <p:sp>
        <p:nvSpPr>
          <p:cNvPr id="3" name="Text 1"/>
          <p:cNvSpPr/>
          <p:nvPr/>
        </p:nvSpPr>
        <p:spPr>
          <a:xfrm>
            <a:off x="793790" y="2039660"/>
            <a:ext cx="3402330" cy="425291"/>
          </a:xfrm>
          <a:prstGeom prst="rect">
            <a:avLst/>
          </a:prstGeom>
          <a:noFill/>
          <a:ln/>
        </p:spPr>
        <p:txBody>
          <a:bodyPr wrap="none" lIns="0" tIns="0" rIns="0" bIns="0" rtlCol="0" anchor="t"/>
          <a:lstStyle/>
          <a:p>
            <a:pPr marL="0" indent="0" algn="l">
              <a:lnSpc>
                <a:spcPts val="3300"/>
              </a:lnSpc>
              <a:buNone/>
            </a:pPr>
            <a:r>
              <a:rPr lang="en-US" sz="2650" b="1" u="sng" dirty="0">
                <a:solidFill>
                  <a:srgbClr val="000000"/>
                </a:solidFill>
                <a:latin typeface="Arial" panose="020B0604020202020204" pitchFamily="34" charset="0"/>
                <a:ea typeface="Inter Bold" pitchFamily="34" charset="-122"/>
                <a:cs typeface="Arial" panose="020B0604020202020204" pitchFamily="34" charset="0"/>
              </a:rPr>
              <a:t>Traffic KPIs:</a:t>
            </a:r>
            <a:endParaRPr lang="en-US" sz="2650" dirty="0">
              <a:latin typeface="Arial" panose="020B0604020202020204" pitchFamily="34" charset="0"/>
              <a:cs typeface="Arial" panose="020B0604020202020204" pitchFamily="34" charset="0"/>
            </a:endParaRPr>
          </a:p>
        </p:txBody>
      </p:sp>
      <p:sp>
        <p:nvSpPr>
          <p:cNvPr id="4" name="Text 2"/>
          <p:cNvSpPr/>
          <p:nvPr/>
        </p:nvSpPr>
        <p:spPr>
          <a:xfrm>
            <a:off x="793790" y="280511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Arial" panose="020B0604020202020204" pitchFamily="34" charset="0"/>
                <a:ea typeface="Inter" pitchFamily="34" charset="-122"/>
                <a:cs typeface="Arial" panose="020B0604020202020204" pitchFamily="34" charset="0"/>
              </a:rPr>
              <a:t> Impressions, CTR, CPC, Clicks</a:t>
            </a:r>
            <a:endParaRPr lang="en-US" sz="1750" dirty="0">
              <a:latin typeface="Arial" panose="020B0604020202020204" pitchFamily="34" charset="0"/>
              <a:cs typeface="Arial" panose="020B0604020202020204" pitchFamily="34" charset="0"/>
            </a:endParaRPr>
          </a:p>
        </p:txBody>
      </p:sp>
      <p:sp>
        <p:nvSpPr>
          <p:cNvPr id="5" name="Text 3"/>
          <p:cNvSpPr/>
          <p:nvPr/>
        </p:nvSpPr>
        <p:spPr>
          <a:xfrm>
            <a:off x="793790" y="3508177"/>
            <a:ext cx="11971973"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Arial" panose="020B0604020202020204" pitchFamily="34" charset="0"/>
                <a:ea typeface="Inter Bold" pitchFamily="34" charset="-122"/>
                <a:cs typeface="Arial" panose="020B0604020202020204" pitchFamily="34" charset="0"/>
              </a:rPr>
              <a:t>These assess reach, engagement, and cost efficiency of ads </a:t>
            </a:r>
            <a:r>
              <a:rPr lang="en-US" sz="2650" b="1" u="sng" dirty="0">
                <a:solidFill>
                  <a:srgbClr val="000000"/>
                </a:solidFill>
                <a:latin typeface="Arial" panose="020B0604020202020204" pitchFamily="34" charset="0"/>
                <a:ea typeface="Inter Bold" pitchFamily="34" charset="-122"/>
                <a:cs typeface="Arial" panose="020B0604020202020204" pitchFamily="34" charset="0"/>
              </a:rPr>
              <a:t>Sales KPIs:</a:t>
            </a:r>
            <a:endParaRPr lang="en-US" sz="2650" dirty="0">
              <a:latin typeface="Arial" panose="020B0604020202020204" pitchFamily="34" charset="0"/>
              <a:cs typeface="Arial" panose="020B0604020202020204" pitchFamily="34" charset="0"/>
            </a:endParaRPr>
          </a:p>
        </p:txBody>
      </p:sp>
      <p:sp>
        <p:nvSpPr>
          <p:cNvPr id="6" name="Text 4"/>
          <p:cNvSpPr/>
          <p:nvPr/>
        </p:nvSpPr>
        <p:spPr>
          <a:xfrm>
            <a:off x="793790" y="427362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Arial" panose="020B0604020202020204" pitchFamily="34" charset="0"/>
                <a:ea typeface="Inter" pitchFamily="34" charset="-122"/>
                <a:cs typeface="Arial" panose="020B0604020202020204" pitchFamily="34" charset="0"/>
              </a:rPr>
              <a:t>Orders, Sales, CVR, ACOS, ROAS</a:t>
            </a:r>
            <a:endParaRPr lang="en-US" sz="1750" dirty="0">
              <a:latin typeface="Arial" panose="020B0604020202020204" pitchFamily="34" charset="0"/>
              <a:cs typeface="Arial" panose="020B0604020202020204" pitchFamily="34" charset="0"/>
            </a:endParaRPr>
          </a:p>
        </p:txBody>
      </p:sp>
      <p:sp>
        <p:nvSpPr>
          <p:cNvPr id="7" name="Text 5"/>
          <p:cNvSpPr/>
          <p:nvPr/>
        </p:nvSpPr>
        <p:spPr>
          <a:xfrm>
            <a:off x="793790" y="4976693"/>
            <a:ext cx="11837313"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Arial" panose="020B0604020202020204" pitchFamily="34" charset="0"/>
                <a:ea typeface="Inter Bold" pitchFamily="34" charset="-122"/>
                <a:cs typeface="Arial" panose="020B0604020202020204" pitchFamily="34" charset="0"/>
              </a:rPr>
              <a:t>These measure conversion quality, profitability, and return on ad spend</a:t>
            </a:r>
            <a:endParaRPr lang="en-US" sz="2650" dirty="0">
              <a:latin typeface="Arial" panose="020B0604020202020204" pitchFamily="34" charset="0"/>
              <a:cs typeface="Arial" panose="020B0604020202020204" pitchFamily="34" charset="0"/>
            </a:endParaRPr>
          </a:p>
        </p:txBody>
      </p:sp>
      <p:sp>
        <p:nvSpPr>
          <p:cNvPr id="8" name="Text 6"/>
          <p:cNvSpPr/>
          <p:nvPr/>
        </p:nvSpPr>
        <p:spPr>
          <a:xfrm>
            <a:off x="793790" y="5742146"/>
            <a:ext cx="13042821" cy="362903"/>
          </a:xfrm>
          <a:prstGeom prst="rect">
            <a:avLst/>
          </a:prstGeom>
          <a:noFill/>
          <a:ln/>
        </p:spPr>
        <p:txBody>
          <a:bodyPr wrap="none" lIns="0" tIns="0" rIns="0" bIns="0" rtlCol="0" anchor="t"/>
          <a:lstStyle/>
          <a:p>
            <a:pPr marL="685800" lvl="1" indent="-342900" algn="l">
              <a:lnSpc>
                <a:spcPts val="2850"/>
              </a:lnSpc>
              <a:buSzPct val="100000"/>
              <a:buChar char="•"/>
            </a:pPr>
            <a:r>
              <a:rPr lang="en-US" sz="1750" dirty="0">
                <a:solidFill>
                  <a:srgbClr val="272525"/>
                </a:solidFill>
                <a:latin typeface="Arial" panose="020B0604020202020204" pitchFamily="34" charset="0"/>
                <a:ea typeface="Inter" pitchFamily="34" charset="-122"/>
                <a:cs typeface="Arial" panose="020B0604020202020204" pitchFamily="34" charset="0"/>
              </a:rPr>
              <a:t>Helps identify </a:t>
            </a:r>
            <a:r>
              <a:rPr lang="en-US" sz="1750" b="1" dirty="0">
                <a:solidFill>
                  <a:srgbClr val="272525"/>
                </a:solidFill>
                <a:latin typeface="Arial" panose="020B0604020202020204" pitchFamily="34" charset="0"/>
                <a:ea typeface="Inter" pitchFamily="34" charset="-122"/>
                <a:cs typeface="Arial" panose="020B0604020202020204" pitchFamily="34" charset="0"/>
              </a:rPr>
              <a:t>high-quality vs low-quality traffic</a:t>
            </a:r>
            <a:endParaRPr lang="en-US" sz="1750" dirty="0">
              <a:latin typeface="Arial" panose="020B0604020202020204" pitchFamily="34" charset="0"/>
              <a:cs typeface="Arial" panose="020B0604020202020204" pitchFamily="34" charset="0"/>
            </a:endParaRPr>
          </a:p>
        </p:txBody>
      </p:sp>
      <p:sp>
        <p:nvSpPr>
          <p:cNvPr id="9" name="Text 7"/>
          <p:cNvSpPr/>
          <p:nvPr/>
        </p:nvSpPr>
        <p:spPr>
          <a:xfrm>
            <a:off x="793790" y="6184344"/>
            <a:ext cx="13042821" cy="362903"/>
          </a:xfrm>
          <a:prstGeom prst="rect">
            <a:avLst/>
          </a:prstGeom>
          <a:noFill/>
          <a:ln/>
        </p:spPr>
        <p:txBody>
          <a:bodyPr wrap="none" lIns="0" tIns="0" rIns="0" bIns="0" rtlCol="0" anchor="t"/>
          <a:lstStyle/>
          <a:p>
            <a:pPr marL="685800" lvl="1" indent="-342900" algn="l">
              <a:lnSpc>
                <a:spcPts val="2850"/>
              </a:lnSpc>
              <a:buSzPct val="100000"/>
              <a:buChar char="•"/>
            </a:pPr>
            <a:r>
              <a:rPr lang="en-US" sz="1750" dirty="0">
                <a:solidFill>
                  <a:srgbClr val="272525"/>
                </a:solidFill>
                <a:latin typeface="Arial" panose="020B0604020202020204" pitchFamily="34" charset="0"/>
                <a:ea typeface="Inter" pitchFamily="34" charset="-122"/>
                <a:cs typeface="Arial" panose="020B0604020202020204" pitchFamily="34" charset="0"/>
              </a:rPr>
              <a:t>Highlights </a:t>
            </a:r>
            <a:r>
              <a:rPr lang="en-US" sz="1750" b="1" dirty="0">
                <a:solidFill>
                  <a:srgbClr val="272525"/>
                </a:solidFill>
                <a:latin typeface="Arial" panose="020B0604020202020204" pitchFamily="34" charset="0"/>
                <a:ea typeface="Inter" pitchFamily="34" charset="-122"/>
                <a:cs typeface="Arial" panose="020B0604020202020204" pitchFamily="34" charset="0"/>
              </a:rPr>
              <a:t>conversion and efficiency gaps</a:t>
            </a:r>
            <a:r>
              <a:rPr lang="en-US" sz="1750" dirty="0">
                <a:solidFill>
                  <a:srgbClr val="272525"/>
                </a:solidFill>
                <a:latin typeface="Arial" panose="020B0604020202020204" pitchFamily="34" charset="0"/>
                <a:ea typeface="Inter" pitchFamily="34" charset="-122"/>
                <a:cs typeface="Arial" panose="020B0604020202020204" pitchFamily="34" charset="0"/>
              </a:rPr>
              <a:t> in campaigns</a:t>
            </a:r>
            <a:endParaRPr lang="en-US" sz="1750" dirty="0">
              <a:latin typeface="Arial" panose="020B0604020202020204" pitchFamily="34" charset="0"/>
              <a:cs typeface="Arial" panose="020B0604020202020204" pitchFamily="34" charset="0"/>
            </a:endParaRPr>
          </a:p>
        </p:txBody>
      </p:sp>
      <p:sp>
        <p:nvSpPr>
          <p:cNvPr id="10" name="Text 8"/>
          <p:cNvSpPr/>
          <p:nvPr/>
        </p:nvSpPr>
        <p:spPr>
          <a:xfrm>
            <a:off x="793790" y="6626543"/>
            <a:ext cx="13042821" cy="362903"/>
          </a:xfrm>
          <a:prstGeom prst="rect">
            <a:avLst/>
          </a:prstGeom>
          <a:noFill/>
          <a:ln/>
        </p:spPr>
        <p:txBody>
          <a:bodyPr wrap="none" lIns="0" tIns="0" rIns="0" bIns="0" rtlCol="0" anchor="t"/>
          <a:lstStyle/>
          <a:p>
            <a:pPr marL="685800" lvl="1" indent="-342900" algn="l">
              <a:lnSpc>
                <a:spcPts val="2850"/>
              </a:lnSpc>
              <a:buSzPct val="100000"/>
              <a:buChar char="•"/>
            </a:pPr>
            <a:r>
              <a:rPr lang="en-US" sz="1750" dirty="0">
                <a:solidFill>
                  <a:srgbClr val="272525"/>
                </a:solidFill>
                <a:latin typeface="Arial" panose="020B0604020202020204" pitchFamily="34" charset="0"/>
                <a:ea typeface="Inter" pitchFamily="34" charset="-122"/>
                <a:cs typeface="Arial" panose="020B0604020202020204" pitchFamily="34" charset="0"/>
              </a:rPr>
              <a:t>Enables </a:t>
            </a:r>
            <a:r>
              <a:rPr lang="en-US" sz="1750" b="1" dirty="0">
                <a:solidFill>
                  <a:srgbClr val="272525"/>
                </a:solidFill>
                <a:latin typeface="Arial" panose="020B0604020202020204" pitchFamily="34" charset="0"/>
                <a:ea typeface="Inter" pitchFamily="34" charset="-122"/>
                <a:cs typeface="Arial" panose="020B0604020202020204" pitchFamily="34" charset="0"/>
              </a:rPr>
              <a:t>data-driven decisions</a:t>
            </a:r>
            <a:r>
              <a:rPr lang="en-US" sz="1750" dirty="0">
                <a:solidFill>
                  <a:srgbClr val="272525"/>
                </a:solidFill>
                <a:latin typeface="Arial" panose="020B0604020202020204" pitchFamily="34" charset="0"/>
                <a:ea typeface="Inter" pitchFamily="34" charset="-122"/>
                <a:cs typeface="Arial" panose="020B0604020202020204" pitchFamily="34" charset="0"/>
              </a:rPr>
              <a:t> to scale winning campaigns, optimize underperformers, or cut inefficient spend</a:t>
            </a:r>
            <a:endParaRPr lang="en-US" sz="1750" dirty="0">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72358" y="742236"/>
            <a:ext cx="4689753" cy="586145"/>
          </a:xfrm>
          <a:prstGeom prst="rect">
            <a:avLst/>
          </a:prstGeom>
          <a:noFill/>
          <a:ln/>
        </p:spPr>
        <p:txBody>
          <a:bodyPr wrap="none" lIns="0" tIns="0" rIns="0" bIns="0" rtlCol="0" anchor="t"/>
          <a:lstStyle/>
          <a:p>
            <a:pPr marL="0" indent="0" algn="l">
              <a:lnSpc>
                <a:spcPts val="4600"/>
              </a:lnSpc>
              <a:buNone/>
            </a:pPr>
            <a:r>
              <a:rPr lang="en-US" sz="3650" b="1" u="sng" dirty="0">
                <a:solidFill>
                  <a:srgbClr val="000000"/>
                </a:solidFill>
                <a:latin typeface="Arial" panose="020B0604020202020204" pitchFamily="34" charset="0"/>
                <a:ea typeface="Inter Bold" pitchFamily="34" charset="-122"/>
                <a:cs typeface="Arial" panose="020B0604020202020204" pitchFamily="34" charset="0"/>
              </a:rPr>
              <a:t>Executive Overview</a:t>
            </a:r>
            <a:endParaRPr lang="en-US" sz="3650"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772358" y="1703546"/>
            <a:ext cx="11122819" cy="2733556"/>
          </a:xfrm>
          <a:prstGeom prst="rect">
            <a:avLst/>
          </a:prstGeom>
        </p:spPr>
      </p:pic>
      <p:sp>
        <p:nvSpPr>
          <p:cNvPr id="4" name="Text 1"/>
          <p:cNvSpPr/>
          <p:nvPr/>
        </p:nvSpPr>
        <p:spPr>
          <a:xfrm>
            <a:off x="772358" y="4718447"/>
            <a:ext cx="12047696" cy="351592"/>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Arial" panose="020B0604020202020204" pitchFamily="34" charset="0"/>
                <a:ea typeface="Inter Bold" pitchFamily="34" charset="-122"/>
                <a:cs typeface="Arial" panose="020B0604020202020204" pitchFamily="34" charset="0"/>
              </a:rPr>
              <a:t>Revenue is heavily concentrated in a few top portfolios (Table Lamp, Lamp Shade, Tray).</a:t>
            </a:r>
            <a:endParaRPr lang="en-US" sz="2200" dirty="0">
              <a:latin typeface="Arial" panose="020B0604020202020204" pitchFamily="34" charset="0"/>
              <a:cs typeface="Arial" panose="020B0604020202020204" pitchFamily="34" charset="0"/>
            </a:endParaRPr>
          </a:p>
        </p:txBody>
      </p:sp>
      <p:sp>
        <p:nvSpPr>
          <p:cNvPr id="5" name="Text 2"/>
          <p:cNvSpPr/>
          <p:nvPr/>
        </p:nvSpPr>
        <p:spPr>
          <a:xfrm>
            <a:off x="772358" y="5145048"/>
            <a:ext cx="13085683" cy="703183"/>
          </a:xfrm>
          <a:prstGeom prst="rect">
            <a:avLst/>
          </a:prstGeom>
          <a:noFill/>
          <a:ln/>
        </p:spPr>
        <p:txBody>
          <a:bodyPr wrap="square" lIns="0" tIns="0" rIns="0" bIns="0" rtlCol="0" anchor="t"/>
          <a:lstStyle/>
          <a:p>
            <a:pPr marL="0" indent="0" algn="l">
              <a:lnSpc>
                <a:spcPts val="2750"/>
              </a:lnSpc>
              <a:buNone/>
            </a:pPr>
            <a:r>
              <a:rPr lang="en-US" sz="2200" b="1" dirty="0">
                <a:solidFill>
                  <a:srgbClr val="000000"/>
                </a:solidFill>
                <a:latin typeface="Arial" panose="020B0604020202020204" pitchFamily="34" charset="0"/>
                <a:ea typeface="Inter Bold" pitchFamily="34" charset="-122"/>
                <a:cs typeface="Arial" panose="020B0604020202020204" pitchFamily="34" charset="0"/>
              </a:rPr>
              <a:t>These portfolios drive the majority of sales with controlled spend, making them key growth drivers.</a:t>
            </a:r>
            <a:endParaRPr lang="en-US" sz="2200" dirty="0">
              <a:latin typeface="Arial" panose="020B0604020202020204" pitchFamily="34" charset="0"/>
              <a:cs typeface="Arial" panose="020B0604020202020204" pitchFamily="34" charset="0"/>
            </a:endParaRPr>
          </a:p>
        </p:txBody>
      </p:sp>
      <p:sp>
        <p:nvSpPr>
          <p:cNvPr id="6" name="Text 3"/>
          <p:cNvSpPr/>
          <p:nvPr/>
        </p:nvSpPr>
        <p:spPr>
          <a:xfrm>
            <a:off x="772358" y="5923240"/>
            <a:ext cx="12674918" cy="351592"/>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Arial" panose="020B0604020202020204" pitchFamily="34" charset="0"/>
                <a:ea typeface="Inter Bold" pitchFamily="34" charset="-122"/>
                <a:cs typeface="Arial" panose="020B0604020202020204" pitchFamily="34" charset="0"/>
              </a:rPr>
              <a:t>A small set of portfolios contributes App 50 % of total sales. (Table Lamp, Lamp Shade, Tray)</a:t>
            </a:r>
            <a:endParaRPr lang="en-US" sz="2200" dirty="0">
              <a:latin typeface="Arial" panose="020B0604020202020204" pitchFamily="34" charset="0"/>
              <a:cs typeface="Arial" panose="020B0604020202020204" pitchFamily="34" charset="0"/>
            </a:endParaRPr>
          </a:p>
        </p:txBody>
      </p:sp>
      <p:sp>
        <p:nvSpPr>
          <p:cNvPr id="7" name="Text 4"/>
          <p:cNvSpPr/>
          <p:nvPr/>
        </p:nvSpPr>
        <p:spPr>
          <a:xfrm>
            <a:off x="772358" y="6349841"/>
            <a:ext cx="12781359" cy="351592"/>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Arial" panose="020B0604020202020204" pitchFamily="34" charset="0"/>
                <a:ea typeface="Inter Bold" pitchFamily="34" charset="-122"/>
                <a:cs typeface="Arial" panose="020B0604020202020204" pitchFamily="34" charset="0"/>
              </a:rPr>
              <a:t>Remaining portfolios have fragmented, low contribution, increasing management complexity.</a:t>
            </a:r>
            <a:endParaRPr lang="en-US" sz="2200" dirty="0">
              <a:latin typeface="Arial" panose="020B0604020202020204" pitchFamily="34" charset="0"/>
              <a:cs typeface="Arial" panose="020B0604020202020204" pitchFamily="34" charset="0"/>
            </a:endParaRPr>
          </a:p>
        </p:txBody>
      </p:sp>
      <p:sp>
        <p:nvSpPr>
          <p:cNvPr id="8" name="Text 5"/>
          <p:cNvSpPr/>
          <p:nvPr/>
        </p:nvSpPr>
        <p:spPr>
          <a:xfrm>
            <a:off x="772358" y="6776442"/>
            <a:ext cx="13085683" cy="710803"/>
          </a:xfrm>
          <a:prstGeom prst="rect">
            <a:avLst/>
          </a:prstGeom>
          <a:noFill/>
          <a:ln/>
        </p:spPr>
        <p:txBody>
          <a:bodyPr wrap="square" lIns="0" tIns="0" rIns="0" bIns="0" rtlCol="0" anchor="t"/>
          <a:lstStyle/>
          <a:p>
            <a:pPr marL="0" indent="0" algn="l">
              <a:lnSpc>
                <a:spcPts val="2750"/>
              </a:lnSpc>
              <a:buNone/>
            </a:pPr>
            <a:r>
              <a:rPr lang="en-US" sz="2200" b="1" dirty="0">
                <a:solidFill>
                  <a:srgbClr val="000000"/>
                </a:solidFill>
                <a:latin typeface="Arial" panose="020B0604020202020204" pitchFamily="34" charset="0"/>
                <a:ea typeface="Inter Bold" pitchFamily="34" charset="-122"/>
                <a:cs typeface="Arial" panose="020B0604020202020204" pitchFamily="34" charset="0"/>
              </a:rPr>
              <a:t>Clear visibility into where spend converts vs leaks.Insight:👉 Business is portfolio-dependent, not evenly distributed — this is critical for budget prioritization.</a:t>
            </a:r>
            <a:endParaRPr lang="en-US" sz="2200" dirty="0">
              <a:latin typeface="Arial" panose="020B0604020202020204" pitchFamily="34"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41866"/>
            <a:ext cx="2892028" cy="361474"/>
          </a:xfrm>
          <a:prstGeom prst="rect">
            <a:avLst/>
          </a:prstGeom>
          <a:noFill/>
          <a:ln/>
        </p:spPr>
        <p:txBody>
          <a:bodyPr wrap="none" lIns="0" tIns="0" rIns="0" bIns="0" rtlCol="0" anchor="t"/>
          <a:lstStyle/>
          <a:p>
            <a:pPr marL="0" indent="0" algn="l">
              <a:lnSpc>
                <a:spcPts val="2800"/>
              </a:lnSpc>
              <a:buNone/>
            </a:pPr>
            <a:r>
              <a:rPr lang="en-US" sz="2250" b="1" u="sng" dirty="0">
                <a:solidFill>
                  <a:srgbClr val="000000"/>
                </a:solidFill>
                <a:latin typeface="Arial" panose="020B0604020202020204" pitchFamily="34" charset="0"/>
                <a:ea typeface="Inter Bold" pitchFamily="34" charset="-122"/>
                <a:cs typeface="Arial" panose="020B0604020202020204" pitchFamily="34" charset="0"/>
              </a:rPr>
              <a:t>Portfolio Analysis</a:t>
            </a:r>
            <a:endParaRPr lang="en-US" sz="2250" b="1"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793790" y="1388864"/>
            <a:ext cx="11086386" cy="2320290"/>
          </a:xfrm>
          <a:prstGeom prst="rect">
            <a:avLst/>
          </a:prstGeom>
        </p:spPr>
      </p:pic>
      <p:sp>
        <p:nvSpPr>
          <p:cNvPr id="4" name="Text 1"/>
          <p:cNvSpPr/>
          <p:nvPr/>
        </p:nvSpPr>
        <p:spPr>
          <a:xfrm>
            <a:off x="793790" y="3998357"/>
            <a:ext cx="7615595" cy="361474"/>
          </a:xfrm>
          <a:prstGeom prst="rect">
            <a:avLst/>
          </a:prstGeom>
          <a:noFill/>
          <a:ln/>
        </p:spPr>
        <p:txBody>
          <a:bodyPr wrap="none" lIns="0" tIns="0" rIns="0" bIns="0" rtlCol="0" anchor="t"/>
          <a:lstStyle/>
          <a:p>
            <a:pPr marL="0" indent="0" algn="l">
              <a:lnSpc>
                <a:spcPts val="2800"/>
              </a:lnSpc>
              <a:buNone/>
            </a:pPr>
            <a:r>
              <a:rPr lang="en-US" sz="2250" b="1" u="sng" dirty="0">
                <a:solidFill>
                  <a:srgbClr val="000000"/>
                </a:solidFill>
                <a:latin typeface="Arial" panose="020B0604020202020204" pitchFamily="34" charset="0"/>
                <a:ea typeface="Inter Bold" pitchFamily="34" charset="-122"/>
                <a:cs typeface="Arial" panose="020B0604020202020204" pitchFamily="34" charset="0"/>
              </a:rPr>
              <a:t>Spend Effectiveness (ACOS vs Orders – Combo Chart)</a:t>
            </a:r>
            <a:endParaRPr lang="en-US" sz="2250" dirty="0">
              <a:latin typeface="Arial" panose="020B0604020202020204" pitchFamily="34" charset="0"/>
              <a:cs typeface="Arial" panose="020B0604020202020204" pitchFamily="34" charset="0"/>
            </a:endParaRPr>
          </a:p>
        </p:txBody>
      </p:sp>
      <p:sp>
        <p:nvSpPr>
          <p:cNvPr id="5" name="Text 2"/>
          <p:cNvSpPr/>
          <p:nvPr/>
        </p:nvSpPr>
        <p:spPr>
          <a:xfrm>
            <a:off x="793790" y="4649033"/>
            <a:ext cx="13042821"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Arial" panose="020B0604020202020204" pitchFamily="34" charset="0"/>
                <a:ea typeface="Inter" pitchFamily="34" charset="-122"/>
                <a:cs typeface="Arial" panose="020B0604020202020204" pitchFamily="34" charset="0"/>
              </a:rPr>
              <a:t>Some portfolios show </a:t>
            </a:r>
            <a:r>
              <a:rPr lang="en-US" sz="1500" b="1" dirty="0">
                <a:solidFill>
                  <a:srgbClr val="272525"/>
                </a:solidFill>
                <a:latin typeface="Arial" panose="020B0604020202020204" pitchFamily="34" charset="0"/>
                <a:ea typeface="Inter" pitchFamily="34" charset="-122"/>
                <a:cs typeface="Arial" panose="020B0604020202020204" pitchFamily="34" charset="0"/>
              </a:rPr>
              <a:t>high orders with controlled ACOS </a:t>
            </a:r>
            <a:r>
              <a:rPr lang="en-US" sz="1500" dirty="0">
                <a:solidFill>
                  <a:srgbClr val="272525"/>
                </a:solidFill>
                <a:latin typeface="Arial" panose="020B0604020202020204" pitchFamily="34" charset="0"/>
                <a:ea typeface="Inter" pitchFamily="34" charset="-122"/>
                <a:cs typeface="Arial" panose="020B0604020202020204" pitchFamily="34" charset="0"/>
              </a:rPr>
              <a:t>→ efficient spend.</a:t>
            </a:r>
            <a:endParaRPr lang="en-US" sz="1500" dirty="0">
              <a:latin typeface="Arial" panose="020B0604020202020204" pitchFamily="34" charset="0"/>
              <a:cs typeface="Arial" panose="020B0604020202020204" pitchFamily="34" charset="0"/>
            </a:endParaRPr>
          </a:p>
        </p:txBody>
      </p:sp>
      <p:sp>
        <p:nvSpPr>
          <p:cNvPr id="6" name="Text 3"/>
          <p:cNvSpPr/>
          <p:nvPr/>
        </p:nvSpPr>
        <p:spPr>
          <a:xfrm>
            <a:off x="793790" y="5024795"/>
            <a:ext cx="13042821"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Arial" panose="020B0604020202020204" pitchFamily="34" charset="0"/>
                <a:ea typeface="Inter" pitchFamily="34" charset="-122"/>
                <a:cs typeface="Arial" panose="020B0604020202020204" pitchFamily="34" charset="0"/>
              </a:rPr>
              <a:t>Others display </a:t>
            </a:r>
            <a:r>
              <a:rPr lang="en-US" sz="1500" b="1" dirty="0">
                <a:solidFill>
                  <a:srgbClr val="272525"/>
                </a:solidFill>
                <a:latin typeface="Arial" panose="020B0604020202020204" pitchFamily="34" charset="0"/>
                <a:ea typeface="Inter" pitchFamily="34" charset="-122"/>
                <a:cs typeface="Arial" panose="020B0604020202020204" pitchFamily="34" charset="0"/>
              </a:rPr>
              <a:t>high ACOS with weak order volume</a:t>
            </a:r>
            <a:r>
              <a:rPr lang="en-US" sz="1500" dirty="0">
                <a:solidFill>
                  <a:srgbClr val="272525"/>
                </a:solidFill>
                <a:latin typeface="Arial" panose="020B0604020202020204" pitchFamily="34" charset="0"/>
                <a:ea typeface="Inter" pitchFamily="34" charset="-122"/>
                <a:cs typeface="Arial" panose="020B0604020202020204" pitchFamily="34" charset="0"/>
              </a:rPr>
              <a:t> → inefficient budget usage.</a:t>
            </a:r>
            <a:endParaRPr lang="en-US" sz="1500" dirty="0">
              <a:latin typeface="Arial" panose="020B0604020202020204" pitchFamily="34" charset="0"/>
              <a:cs typeface="Arial" panose="020B0604020202020204" pitchFamily="34" charset="0"/>
            </a:endParaRPr>
          </a:p>
        </p:txBody>
      </p:sp>
      <p:sp>
        <p:nvSpPr>
          <p:cNvPr id="7" name="Text 4"/>
          <p:cNvSpPr/>
          <p:nvPr/>
        </p:nvSpPr>
        <p:spPr>
          <a:xfrm>
            <a:off x="793790" y="5400556"/>
            <a:ext cx="13042821"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Arial" panose="020B0604020202020204" pitchFamily="34" charset="0"/>
                <a:ea typeface="Inter" pitchFamily="34" charset="-122"/>
                <a:cs typeface="Arial" panose="020B0604020202020204" pitchFamily="34" charset="0"/>
              </a:rPr>
              <a:t>Clear visibility into </a:t>
            </a:r>
            <a:r>
              <a:rPr lang="en-US" sz="1500" b="1" dirty="0">
                <a:solidFill>
                  <a:srgbClr val="272525"/>
                </a:solidFill>
                <a:latin typeface="Arial" panose="020B0604020202020204" pitchFamily="34" charset="0"/>
                <a:ea typeface="Inter" pitchFamily="34" charset="-122"/>
                <a:cs typeface="Arial" panose="020B0604020202020204" pitchFamily="34" charset="0"/>
              </a:rPr>
              <a:t>where spend converts vs leaks</a:t>
            </a:r>
            <a:r>
              <a:rPr lang="en-US" sz="1500" dirty="0">
                <a:solidFill>
                  <a:srgbClr val="272525"/>
                </a:solidFill>
                <a:latin typeface="Arial" panose="020B0604020202020204" pitchFamily="34" charset="0"/>
                <a:ea typeface="Inter" pitchFamily="34" charset="-122"/>
                <a:cs typeface="Arial" panose="020B0604020202020204" pitchFamily="34" charset="0"/>
              </a:rPr>
              <a:t>.</a:t>
            </a:r>
            <a:endParaRPr lang="en-US" sz="1500" dirty="0">
              <a:latin typeface="Arial" panose="020B0604020202020204" pitchFamily="34" charset="0"/>
              <a:cs typeface="Arial" panose="020B0604020202020204" pitchFamily="34" charset="0"/>
            </a:endParaRPr>
          </a:p>
        </p:txBody>
      </p:sp>
      <p:sp>
        <p:nvSpPr>
          <p:cNvPr id="8" name="Text 5"/>
          <p:cNvSpPr/>
          <p:nvPr/>
        </p:nvSpPr>
        <p:spPr>
          <a:xfrm>
            <a:off x="793790" y="5776317"/>
            <a:ext cx="13042821" cy="308372"/>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72525"/>
                </a:solidFill>
                <a:latin typeface="Arial" panose="020B0604020202020204" pitchFamily="34" charset="0"/>
                <a:ea typeface="Inter" pitchFamily="34" charset="-122"/>
                <a:cs typeface="Arial" panose="020B0604020202020204" pitchFamily="34" charset="0"/>
              </a:rPr>
              <a:t>Insight: </a:t>
            </a:r>
            <a:r>
              <a:rPr lang="en-US" sz="1500" dirty="0">
                <a:solidFill>
                  <a:srgbClr val="272525"/>
                </a:solidFill>
                <a:latin typeface="Arial" panose="020B0604020202020204" pitchFamily="34" charset="0"/>
                <a:ea typeface="Inter" pitchFamily="34" charset="-122"/>
                <a:cs typeface="Arial" panose="020B0604020202020204" pitchFamily="34" charset="0"/>
              </a:rPr>
              <a:t>Identifies </a:t>
            </a:r>
            <a:r>
              <a:rPr lang="en-US" sz="1500" b="1" dirty="0">
                <a:solidFill>
                  <a:srgbClr val="272525"/>
                </a:solidFill>
                <a:latin typeface="Arial" panose="020B0604020202020204" pitchFamily="34" charset="0"/>
                <a:ea typeface="Inter" pitchFamily="34" charset="-122"/>
                <a:cs typeface="Arial" panose="020B0604020202020204" pitchFamily="34" charset="0"/>
              </a:rPr>
              <a:t>optimize vs cut decisions</a:t>
            </a:r>
            <a:r>
              <a:rPr lang="en-US" sz="1500" dirty="0">
                <a:solidFill>
                  <a:srgbClr val="272525"/>
                </a:solidFill>
                <a:latin typeface="Arial" panose="020B0604020202020204" pitchFamily="34" charset="0"/>
                <a:ea typeface="Inter" pitchFamily="34" charset="-122"/>
                <a:cs typeface="Arial" panose="020B0604020202020204" pitchFamily="34" charset="0"/>
              </a:rPr>
              <a:t> instantly.</a:t>
            </a:r>
            <a:r>
              <a:rPr lang="en-US" sz="1500" b="1" u="sng" dirty="0">
                <a:solidFill>
                  <a:srgbClr val="272525"/>
                </a:solidFill>
                <a:latin typeface="Arial" panose="020B0604020202020204" pitchFamily="34" charset="0"/>
                <a:ea typeface="Inter" pitchFamily="34" charset="-122"/>
                <a:cs typeface="Arial" panose="020B0604020202020204" pitchFamily="34" charset="0"/>
              </a:rPr>
              <a:t>Conversion &amp; Traffic Quality (Impressions vs ROAS – Bubble Chart)</a:t>
            </a:r>
            <a:endParaRPr lang="en-US" sz="1500" dirty="0">
              <a:latin typeface="Arial" panose="020B0604020202020204" pitchFamily="34" charset="0"/>
              <a:cs typeface="Arial" panose="020B0604020202020204" pitchFamily="34" charset="0"/>
            </a:endParaRPr>
          </a:p>
        </p:txBody>
      </p:sp>
      <p:sp>
        <p:nvSpPr>
          <p:cNvPr id="9" name="Text 6"/>
          <p:cNvSpPr/>
          <p:nvPr/>
        </p:nvSpPr>
        <p:spPr>
          <a:xfrm>
            <a:off x="793790" y="6152078"/>
            <a:ext cx="13042821"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Arial" panose="020B0604020202020204" pitchFamily="34" charset="0"/>
                <a:ea typeface="Inter" pitchFamily="34" charset="-122"/>
                <a:cs typeface="Arial" panose="020B0604020202020204" pitchFamily="34" charset="0"/>
              </a:rPr>
              <a:t>High-impression portfolios with </a:t>
            </a:r>
            <a:r>
              <a:rPr lang="en-US" sz="1500" b="1" dirty="0">
                <a:solidFill>
                  <a:srgbClr val="272525"/>
                </a:solidFill>
                <a:latin typeface="Arial" panose="020B0604020202020204" pitchFamily="34" charset="0"/>
                <a:ea typeface="Inter" pitchFamily="34" charset="-122"/>
                <a:cs typeface="Arial" panose="020B0604020202020204" pitchFamily="34" charset="0"/>
              </a:rPr>
              <a:t>low ROAS</a:t>
            </a:r>
            <a:r>
              <a:rPr lang="en-US" sz="1500" dirty="0">
                <a:solidFill>
                  <a:srgbClr val="272525"/>
                </a:solidFill>
                <a:latin typeface="Arial" panose="020B0604020202020204" pitchFamily="34" charset="0"/>
                <a:ea typeface="Inter" pitchFamily="34" charset="-122"/>
                <a:cs typeface="Arial" panose="020B0604020202020204" pitchFamily="34" charset="0"/>
              </a:rPr>
              <a:t> indicate </a:t>
            </a:r>
            <a:r>
              <a:rPr lang="en-US" sz="1500" b="1" dirty="0">
                <a:solidFill>
                  <a:srgbClr val="272525"/>
                </a:solidFill>
                <a:latin typeface="Arial" panose="020B0604020202020204" pitchFamily="34" charset="0"/>
                <a:ea typeface="Inter" pitchFamily="34" charset="-122"/>
                <a:cs typeface="Arial" panose="020B0604020202020204" pitchFamily="34" charset="0"/>
              </a:rPr>
              <a:t>poor traffic quality or weak conversion</a:t>
            </a:r>
            <a:r>
              <a:rPr lang="en-US" sz="1500" dirty="0">
                <a:solidFill>
                  <a:srgbClr val="272525"/>
                </a:solidFill>
                <a:latin typeface="Arial" panose="020B0604020202020204" pitchFamily="34" charset="0"/>
                <a:ea typeface="Inter" pitchFamily="34" charset="-122"/>
                <a:cs typeface="Arial" panose="020B0604020202020204" pitchFamily="34" charset="0"/>
              </a:rPr>
              <a:t>.</a:t>
            </a:r>
            <a:endParaRPr lang="en-US" sz="1500" dirty="0">
              <a:latin typeface="Arial" panose="020B0604020202020204" pitchFamily="34" charset="0"/>
              <a:cs typeface="Arial" panose="020B0604020202020204" pitchFamily="34" charset="0"/>
            </a:endParaRPr>
          </a:p>
        </p:txBody>
      </p:sp>
      <p:sp>
        <p:nvSpPr>
          <p:cNvPr id="10" name="Text 7"/>
          <p:cNvSpPr/>
          <p:nvPr/>
        </p:nvSpPr>
        <p:spPr>
          <a:xfrm>
            <a:off x="793790" y="6527840"/>
            <a:ext cx="13042821"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Arial" panose="020B0604020202020204" pitchFamily="34" charset="0"/>
                <a:ea typeface="Inter" pitchFamily="34" charset="-122"/>
                <a:cs typeface="Arial" panose="020B0604020202020204" pitchFamily="34" charset="0"/>
              </a:rPr>
              <a:t>Portfolios with </a:t>
            </a:r>
            <a:r>
              <a:rPr lang="en-US" sz="1500" b="1" dirty="0">
                <a:solidFill>
                  <a:srgbClr val="272525"/>
                </a:solidFill>
                <a:latin typeface="Arial" panose="020B0604020202020204" pitchFamily="34" charset="0"/>
                <a:ea typeface="Inter" pitchFamily="34" charset="-122"/>
                <a:cs typeface="Arial" panose="020B0604020202020204" pitchFamily="34" charset="0"/>
              </a:rPr>
              <a:t>moderate impressions but high ROAS</a:t>
            </a:r>
            <a:r>
              <a:rPr lang="en-US" sz="1500" dirty="0">
                <a:solidFill>
                  <a:srgbClr val="272525"/>
                </a:solidFill>
                <a:latin typeface="Arial" panose="020B0604020202020204" pitchFamily="34" charset="0"/>
                <a:ea typeface="Inter" pitchFamily="34" charset="-122"/>
                <a:cs typeface="Arial" panose="020B0604020202020204" pitchFamily="34" charset="0"/>
              </a:rPr>
              <a:t> are the most scalable.</a:t>
            </a:r>
            <a:endParaRPr lang="en-US" sz="1500" dirty="0">
              <a:latin typeface="Arial" panose="020B0604020202020204" pitchFamily="34" charset="0"/>
              <a:cs typeface="Arial" panose="020B0604020202020204" pitchFamily="34" charset="0"/>
            </a:endParaRPr>
          </a:p>
        </p:txBody>
      </p:sp>
      <p:sp>
        <p:nvSpPr>
          <p:cNvPr id="11" name="Text 8"/>
          <p:cNvSpPr/>
          <p:nvPr/>
        </p:nvSpPr>
        <p:spPr>
          <a:xfrm>
            <a:off x="793790" y="6903601"/>
            <a:ext cx="13042821"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Arial" panose="020B0604020202020204" pitchFamily="34" charset="0"/>
                <a:ea typeface="Inter" pitchFamily="34" charset="-122"/>
                <a:cs typeface="Arial" panose="020B0604020202020204" pitchFamily="34" charset="0"/>
              </a:rPr>
              <a:t>Bubble size highlights </a:t>
            </a:r>
            <a:r>
              <a:rPr lang="en-US" sz="1500" b="1" dirty="0">
                <a:solidFill>
                  <a:srgbClr val="272525"/>
                </a:solidFill>
                <a:latin typeface="Arial" panose="020B0604020202020204" pitchFamily="34" charset="0"/>
                <a:ea typeface="Inter" pitchFamily="34" charset="-122"/>
                <a:cs typeface="Arial" panose="020B0604020202020204" pitchFamily="34" charset="0"/>
              </a:rPr>
              <a:t>conversion power</a:t>
            </a:r>
            <a:r>
              <a:rPr lang="en-US" sz="1500" dirty="0">
                <a:solidFill>
                  <a:srgbClr val="272525"/>
                </a:solidFill>
                <a:latin typeface="Arial" panose="020B0604020202020204" pitchFamily="34" charset="0"/>
                <a:ea typeface="Inter" pitchFamily="34" charset="-122"/>
                <a:cs typeface="Arial" panose="020B0604020202020204" pitchFamily="34" charset="0"/>
              </a:rPr>
              <a:t>, not just traffic volume.</a:t>
            </a:r>
            <a:endParaRPr lang="en-US" sz="1500" dirty="0">
              <a:latin typeface="Arial" panose="020B0604020202020204" pitchFamily="34" charset="0"/>
              <a:cs typeface="Arial" panose="020B0604020202020204" pitchFamily="34" charset="0"/>
            </a:endParaRPr>
          </a:p>
        </p:txBody>
      </p:sp>
      <p:sp>
        <p:nvSpPr>
          <p:cNvPr id="12" name="Text 9"/>
          <p:cNvSpPr/>
          <p:nvPr/>
        </p:nvSpPr>
        <p:spPr>
          <a:xfrm>
            <a:off x="793790" y="7279362"/>
            <a:ext cx="13042821" cy="308372"/>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72525"/>
                </a:solidFill>
                <a:latin typeface="Arial" panose="020B0604020202020204" pitchFamily="34" charset="0"/>
                <a:ea typeface="Inter" pitchFamily="34" charset="-122"/>
                <a:cs typeface="Arial" panose="020B0604020202020204" pitchFamily="34" charset="0"/>
              </a:rPr>
              <a:t>Insight:</a:t>
            </a:r>
            <a:r>
              <a:rPr lang="en-US" sz="1500" dirty="0">
                <a:solidFill>
                  <a:srgbClr val="272525"/>
                </a:solidFill>
                <a:latin typeface="Arial" panose="020B0604020202020204" pitchFamily="34" charset="0"/>
                <a:ea typeface="Inter" pitchFamily="34" charset="-122"/>
                <a:cs typeface="Arial" panose="020B0604020202020204" pitchFamily="34" charset="0"/>
              </a:rPr>
              <a:t>More traffic ≠ better performance. </a:t>
            </a:r>
            <a:r>
              <a:rPr lang="en-US" sz="1500" b="1" dirty="0">
                <a:solidFill>
                  <a:srgbClr val="272525"/>
                </a:solidFill>
                <a:latin typeface="Arial" panose="020B0604020202020204" pitchFamily="34" charset="0"/>
                <a:ea typeface="Inter" pitchFamily="34" charset="-122"/>
                <a:cs typeface="Arial" panose="020B0604020202020204" pitchFamily="34" charset="0"/>
              </a:rPr>
              <a:t>Quality traffic wins.</a:t>
            </a:r>
            <a:endParaRPr lang="en-US" sz="1500" dirty="0">
              <a:latin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00470"/>
            <a:ext cx="5670590" cy="708779"/>
          </a:xfrm>
          <a:prstGeom prst="rect">
            <a:avLst/>
          </a:prstGeom>
          <a:noFill/>
          <a:ln/>
        </p:spPr>
        <p:txBody>
          <a:bodyPr wrap="none" lIns="0" tIns="0" rIns="0" bIns="0" rtlCol="0" anchor="t"/>
          <a:lstStyle/>
          <a:p>
            <a:pPr marL="0" indent="0" algn="l">
              <a:lnSpc>
                <a:spcPts val="5550"/>
              </a:lnSpc>
              <a:buNone/>
            </a:pPr>
            <a:r>
              <a:rPr lang="en-US" sz="4450" b="1" u="sng" dirty="0">
                <a:solidFill>
                  <a:srgbClr val="000000"/>
                </a:solidFill>
                <a:latin typeface="Arial" panose="020B0604020202020204" pitchFamily="34" charset="0"/>
                <a:ea typeface="Inter Bold" pitchFamily="34" charset="-122"/>
                <a:cs typeface="Arial" panose="020B0604020202020204" pitchFamily="34" charset="0"/>
              </a:rPr>
              <a:t>Campaign Health </a:t>
            </a:r>
            <a:endParaRPr lang="en-US" sz="4450"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793790" y="2062877"/>
            <a:ext cx="13042821" cy="3321487"/>
          </a:xfrm>
          <a:prstGeom prst="rect">
            <a:avLst/>
          </a:prstGeom>
        </p:spPr>
      </p:pic>
      <p:sp>
        <p:nvSpPr>
          <p:cNvPr id="4" name="Text 1"/>
          <p:cNvSpPr/>
          <p:nvPr/>
        </p:nvSpPr>
        <p:spPr>
          <a:xfrm>
            <a:off x="793790" y="563951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Arial" panose="020B0604020202020204" pitchFamily="34" charset="0"/>
                <a:ea typeface="Inter" pitchFamily="34" charset="-122"/>
                <a:cs typeface="Arial" panose="020B0604020202020204" pitchFamily="34" charset="0"/>
              </a:rPr>
              <a:t>A few campaigns show very high ACOS (80–150%+)</a:t>
            </a:r>
            <a:r>
              <a:rPr lang="en-US" sz="1750" dirty="0">
                <a:solidFill>
                  <a:srgbClr val="272525"/>
                </a:solidFill>
                <a:latin typeface="Arial" panose="020B0604020202020204" pitchFamily="34" charset="0"/>
                <a:ea typeface="Inter" pitchFamily="34" charset="-122"/>
                <a:cs typeface="Arial" panose="020B0604020202020204" pitchFamily="34" charset="0"/>
              </a:rPr>
              <a:t>, clearly driving inefficiency and cost leakage.</a:t>
            </a:r>
            <a:endParaRPr lang="en-US" sz="1750" dirty="0">
              <a:latin typeface="Arial" panose="020B0604020202020204" pitchFamily="34" charset="0"/>
              <a:cs typeface="Arial" panose="020B0604020202020204" pitchFamily="34" charset="0"/>
            </a:endParaRPr>
          </a:p>
        </p:txBody>
      </p:sp>
      <p:sp>
        <p:nvSpPr>
          <p:cNvPr id="5" name="Text 2"/>
          <p:cNvSpPr/>
          <p:nvPr/>
        </p:nvSpPr>
        <p:spPr>
          <a:xfrm>
            <a:off x="793790" y="608171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Arial" panose="020B0604020202020204" pitchFamily="34" charset="0"/>
                <a:ea typeface="Inter" pitchFamily="34" charset="-122"/>
                <a:cs typeface="Arial" panose="020B0604020202020204" pitchFamily="34" charset="0"/>
              </a:rPr>
              <a:t>Click volume is concentrated in better-performing campaigns</a:t>
            </a:r>
            <a:r>
              <a:rPr lang="en-US" sz="1750" dirty="0">
                <a:solidFill>
                  <a:srgbClr val="272525"/>
                </a:solidFill>
                <a:latin typeface="Arial" panose="020B0604020202020204" pitchFamily="34" charset="0"/>
                <a:ea typeface="Inter" pitchFamily="34" charset="-122"/>
                <a:cs typeface="Arial" panose="020B0604020202020204" pitchFamily="34" charset="0"/>
              </a:rPr>
              <a:t>, not in high-ACOS outliers.</a:t>
            </a:r>
            <a:endParaRPr lang="en-US" sz="1750" dirty="0">
              <a:latin typeface="Arial" panose="020B0604020202020204" pitchFamily="34" charset="0"/>
              <a:cs typeface="Arial" panose="020B0604020202020204" pitchFamily="34" charset="0"/>
            </a:endParaRPr>
          </a:p>
        </p:txBody>
      </p:sp>
      <p:sp>
        <p:nvSpPr>
          <p:cNvPr id="6" name="Text 3"/>
          <p:cNvSpPr/>
          <p:nvPr/>
        </p:nvSpPr>
        <p:spPr>
          <a:xfrm>
            <a:off x="793790" y="652391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Arial" panose="020B0604020202020204" pitchFamily="34" charset="0"/>
                <a:ea typeface="Inter" pitchFamily="34" charset="-122"/>
                <a:cs typeface="Arial" panose="020B0604020202020204" pitchFamily="34" charset="0"/>
              </a:rPr>
              <a:t>High CPC + High ACOS campaigns are the weakest performers</a:t>
            </a:r>
            <a:r>
              <a:rPr lang="en-US" sz="1750" dirty="0">
                <a:solidFill>
                  <a:srgbClr val="272525"/>
                </a:solidFill>
                <a:latin typeface="Arial" panose="020B0604020202020204" pitchFamily="34" charset="0"/>
                <a:ea typeface="Inter" pitchFamily="34" charset="-122"/>
                <a:cs typeface="Arial" panose="020B0604020202020204" pitchFamily="34" charset="0"/>
              </a:rPr>
              <a:t> and require immediate action.</a:t>
            </a:r>
            <a:endParaRPr lang="en-US" sz="1750" dirty="0">
              <a:latin typeface="Arial" panose="020B0604020202020204" pitchFamily="34" charset="0"/>
              <a:cs typeface="Arial" panose="020B0604020202020204" pitchFamily="34" charset="0"/>
            </a:endParaRPr>
          </a:p>
        </p:txBody>
      </p:sp>
      <p:sp>
        <p:nvSpPr>
          <p:cNvPr id="7" name="Text 4"/>
          <p:cNvSpPr/>
          <p:nvPr/>
        </p:nvSpPr>
        <p:spPr>
          <a:xfrm>
            <a:off x="793790" y="696610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Arial" panose="020B0604020202020204" pitchFamily="34" charset="0"/>
                <a:ea typeface="Inter" pitchFamily="34" charset="-122"/>
                <a:cs typeface="Arial" panose="020B0604020202020204" pitchFamily="34" charset="0"/>
              </a:rPr>
              <a:t>Low ACOS, high-click campaigns are ideal for scaling budgets</a:t>
            </a:r>
            <a:r>
              <a:rPr lang="en-US" sz="1750" dirty="0">
                <a:solidFill>
                  <a:srgbClr val="272525"/>
                </a:solidFill>
                <a:latin typeface="Arial" panose="020B0604020202020204" pitchFamily="34" charset="0"/>
                <a:ea typeface="Inter" pitchFamily="34" charset="-122"/>
                <a:cs typeface="Arial" panose="020B0604020202020204" pitchFamily="34" charset="0"/>
              </a:rPr>
              <a:t>.</a:t>
            </a:r>
            <a:endParaRPr lang="en-US" sz="1750" dirty="0">
              <a:latin typeface="Arial" panose="020B060402020202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2955" y="615791"/>
            <a:ext cx="6239351" cy="699016"/>
          </a:xfrm>
          <a:prstGeom prst="rect">
            <a:avLst/>
          </a:prstGeom>
          <a:noFill/>
          <a:ln/>
        </p:spPr>
        <p:txBody>
          <a:bodyPr wrap="none" lIns="0" tIns="0" rIns="0" bIns="0" rtlCol="0" anchor="t"/>
          <a:lstStyle/>
          <a:p>
            <a:pPr marL="0" indent="0" algn="l">
              <a:lnSpc>
                <a:spcPts val="5500"/>
              </a:lnSpc>
              <a:buNone/>
            </a:pPr>
            <a:r>
              <a:rPr lang="en-US" sz="4400" b="1" u="sng" dirty="0">
                <a:solidFill>
                  <a:srgbClr val="000000"/>
                </a:solidFill>
                <a:latin typeface="Arial" panose="020B0604020202020204" pitchFamily="34" charset="0"/>
                <a:ea typeface="Inter Bold" pitchFamily="34" charset="-122"/>
                <a:cs typeface="Arial" panose="020B0604020202020204" pitchFamily="34" charset="0"/>
              </a:rPr>
              <a:t>Sales &amp; Traffic Insights</a:t>
            </a:r>
            <a:endParaRPr lang="en-US" sz="4400"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782955" y="1762125"/>
            <a:ext cx="13064490" cy="4090154"/>
          </a:xfrm>
          <a:prstGeom prst="rect">
            <a:avLst/>
          </a:prstGeom>
        </p:spPr>
      </p:pic>
      <p:sp>
        <p:nvSpPr>
          <p:cNvPr id="4" name="Text 1"/>
          <p:cNvSpPr/>
          <p:nvPr/>
        </p:nvSpPr>
        <p:spPr>
          <a:xfrm>
            <a:off x="782955" y="6103858"/>
            <a:ext cx="13064490" cy="1073706"/>
          </a:xfrm>
          <a:prstGeom prst="rect">
            <a:avLst/>
          </a:prstGeom>
          <a:noFill/>
          <a:ln/>
        </p:spPr>
        <p:txBody>
          <a:bodyPr wrap="square" lIns="0" tIns="0" rIns="0" bIns="0" rtlCol="0" anchor="t"/>
          <a:lstStyle/>
          <a:p>
            <a:pPr marL="342900" indent="-342900" algn="l">
              <a:lnSpc>
                <a:spcPts val="2800"/>
              </a:lnSpc>
              <a:buSzPct val="100000"/>
              <a:buChar char="•"/>
            </a:pPr>
            <a:r>
              <a:rPr lang="en-US" sz="1750" dirty="0">
                <a:solidFill>
                  <a:srgbClr val="272525"/>
                </a:solidFill>
                <a:latin typeface="Arial" panose="020B0604020202020204" pitchFamily="34" charset="0"/>
                <a:ea typeface="Inter" pitchFamily="34" charset="-122"/>
                <a:cs typeface="Arial" panose="020B0604020202020204" pitchFamily="34" charset="0"/>
              </a:rPr>
              <a:t>The Bubble Graph shows the cost effectiveness of the campaigns the bubble at lower left as per ascending size describes the traffic converted with less ACOS.The PARETO Graph shows:-A </a:t>
            </a:r>
            <a:r>
              <a:rPr lang="en-US" sz="1750" b="1" dirty="0">
                <a:solidFill>
                  <a:srgbClr val="272525"/>
                </a:solidFill>
                <a:latin typeface="Arial" panose="020B0604020202020204" pitchFamily="34" charset="0"/>
                <a:ea typeface="Inter" pitchFamily="34" charset="-122"/>
                <a:cs typeface="Arial" panose="020B0604020202020204" pitchFamily="34" charset="0"/>
              </a:rPr>
              <a:t>small number of campaigns on the left generate a large share of total sales</a:t>
            </a:r>
            <a:r>
              <a:rPr lang="en-US" sz="1750" dirty="0">
                <a:solidFill>
                  <a:srgbClr val="272525"/>
                </a:solidFill>
                <a:latin typeface="Arial" panose="020B0604020202020204" pitchFamily="34" charset="0"/>
                <a:ea typeface="Inter" pitchFamily="34" charset="-122"/>
                <a:cs typeface="Arial" panose="020B0604020202020204" pitchFamily="34" charset="0"/>
              </a:rPr>
              <a:t>.</a:t>
            </a:r>
            <a:endParaRPr lang="en-US" sz="1750" dirty="0">
              <a:latin typeface="Arial" panose="020B0604020202020204" pitchFamily="34" charset="0"/>
              <a:cs typeface="Arial" panose="020B0604020202020204" pitchFamily="34" charset="0"/>
            </a:endParaRPr>
          </a:p>
        </p:txBody>
      </p:sp>
      <p:sp>
        <p:nvSpPr>
          <p:cNvPr id="5" name="Text 2"/>
          <p:cNvSpPr/>
          <p:nvPr/>
        </p:nvSpPr>
        <p:spPr>
          <a:xfrm>
            <a:off x="782955" y="7255788"/>
            <a:ext cx="13064490" cy="357902"/>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272525"/>
                </a:solidFill>
                <a:latin typeface="Arial" panose="020B0604020202020204" pitchFamily="34" charset="0"/>
                <a:ea typeface="Inter" pitchFamily="34" charset="-122"/>
                <a:cs typeface="Arial" panose="020B0604020202020204" pitchFamily="34" charset="0"/>
              </a:rPr>
              <a:t>Sales drop sharply as you move right </a:t>
            </a:r>
            <a:r>
              <a:rPr lang="en-US" sz="1750" dirty="0">
                <a:solidFill>
                  <a:srgbClr val="000000"/>
                </a:solidFill>
                <a:latin typeface="Arial" panose="020B0604020202020204" pitchFamily="34" charset="0"/>
                <a:ea typeface="Inter" pitchFamily="34" charset="-122"/>
                <a:cs typeface="Arial" panose="020B0604020202020204" pitchFamily="34" charset="0"/>
              </a:rPr>
              <a:t>👉</a:t>
            </a:r>
            <a:r>
              <a:rPr lang="en-US" sz="1750" dirty="0">
                <a:solidFill>
                  <a:srgbClr val="272525"/>
                </a:solidFill>
                <a:latin typeface="Arial" panose="020B0604020202020204" pitchFamily="34" charset="0"/>
                <a:ea typeface="Inter" pitchFamily="34" charset="-122"/>
                <a:cs typeface="Arial" panose="020B0604020202020204" pitchFamily="34" charset="0"/>
              </a:rPr>
              <a:t> </a:t>
            </a:r>
            <a:r>
              <a:rPr lang="en-US" sz="1750" b="1" dirty="0" err="1">
                <a:solidFill>
                  <a:srgbClr val="272525"/>
                </a:solidFill>
                <a:latin typeface="Arial" panose="020B0604020202020204" pitchFamily="34" charset="0"/>
                <a:ea typeface="Inter" pitchFamily="34" charset="-122"/>
                <a:cs typeface="Arial" panose="020B0604020202020204" pitchFamily="34" charset="0"/>
              </a:rPr>
              <a:t>Insight:</a:t>
            </a:r>
            <a:r>
              <a:rPr lang="en-US" sz="1750" dirty="0" err="1">
                <a:solidFill>
                  <a:srgbClr val="272525"/>
                </a:solidFill>
                <a:latin typeface="Arial" panose="020B0604020202020204" pitchFamily="34" charset="0"/>
                <a:ea typeface="Inter" pitchFamily="34" charset="-122"/>
                <a:cs typeface="Arial" panose="020B0604020202020204" pitchFamily="34" charset="0"/>
              </a:rPr>
              <a:t>Not</a:t>
            </a:r>
            <a:r>
              <a:rPr lang="en-US" sz="1750" dirty="0">
                <a:solidFill>
                  <a:srgbClr val="272525"/>
                </a:solidFill>
                <a:latin typeface="Arial" panose="020B0604020202020204" pitchFamily="34" charset="0"/>
                <a:ea typeface="Inter" pitchFamily="34" charset="-122"/>
                <a:cs typeface="Arial" panose="020B0604020202020204" pitchFamily="34" charset="0"/>
              </a:rPr>
              <a:t> all campaigns matter equally. A few drive most of the revenue.</a:t>
            </a:r>
            <a:endParaRPr lang="en-US" sz="1750" dirty="0">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TotalTime>
  <Words>940</Words>
  <Application>Microsoft Office PowerPoint</Application>
  <PresentationFormat>Custom</PresentationFormat>
  <Paragraphs>84</Paragraphs>
  <Slides>12</Slides>
  <Notes>12</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12</vt:i4>
      </vt:variant>
    </vt:vector>
  </HeadingPairs>
  <TitlesOfParts>
    <vt:vector size="14" baseType="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Ashutosh</dc:creator>
  <cp:lastModifiedBy>Ashutosh Rawat</cp:lastModifiedBy>
  <cp:revision>4</cp:revision>
  <dcterms:created xsi:type="dcterms:W3CDTF">2026-01-15T12:31:28Z</dcterms:created>
  <dcterms:modified xsi:type="dcterms:W3CDTF">2026-01-15T15:33:04Z</dcterms:modified>
</cp:coreProperties>
</file>